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85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88" r:id="rId18"/>
    <p:sldId id="271" r:id="rId19"/>
    <p:sldId id="286" r:id="rId20"/>
    <p:sldId id="289" r:id="rId21"/>
    <p:sldId id="290" r:id="rId22"/>
    <p:sldId id="272" r:id="rId23"/>
    <p:sldId id="287" r:id="rId24"/>
    <p:sldId id="291" r:id="rId25"/>
    <p:sldId id="273" r:id="rId26"/>
    <p:sldId id="274" r:id="rId27"/>
    <p:sldId id="275" r:id="rId28"/>
    <p:sldId id="292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</p:sldIdLst>
  <p:sldSz cx="9144000" cy="5143500" type="screen16x9"/>
  <p:notesSz cx="6858000" cy="9144000"/>
  <p:embeddedFontLst>
    <p:embeddedFont>
      <p:font typeface="Comic Sans MS" pitchFamily="66" charset="0"/>
      <p:regular r:id="rId40"/>
      <p:bold r:id="rId41"/>
      <p:italic r:id="rId42"/>
      <p:boldItalic r:id="rId43"/>
    </p:embeddedFont>
    <p:embeddedFont>
      <p:font typeface="Raleway" charset="0"/>
      <p:regular r:id="rId44"/>
      <p:bold r:id="rId45"/>
      <p:italic r:id="rId46"/>
      <p:boldItalic r:id="rId47"/>
    </p:embeddedFont>
    <p:embeddedFont>
      <p:font typeface="Libre Franklin Medium" charset="0"/>
      <p:regular r:id="rId48"/>
      <p:italic r:id="rId49"/>
    </p:embeddedFont>
    <p:embeddedFont>
      <p:font typeface="Libre Franklin" charset="0"/>
      <p:regular r:id="rId50"/>
      <p:bold r:id="rId51"/>
      <p:italic r:id="rId52"/>
      <p:boldItalic r:id="rId53"/>
    </p:embeddedFont>
    <p:embeddedFont>
      <p:font typeface="Calibri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8" roundtripDataSignature="AMtx7miRmh4hDDSIYOcuPmhc+fAJivAV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814" autoAdjust="0"/>
  </p:normalViewPr>
  <p:slideViewPr>
    <p:cSldViewPr snapToGrid="0">
      <p:cViewPr>
        <p:scale>
          <a:sx n="95" d="100"/>
          <a:sy n="95" d="100"/>
        </p:scale>
        <p:origin x="-666" y="-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2318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" name="Google Shape;17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5" name="Google Shape;19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3" name="Google Shape;213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49" name="Google Shape;249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" name="Google Shape;26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4206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8" name="Google Shape;29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Physical Body is the hardware. Tangible Components.  Hand, Ears, Nose,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Input: Nose, Eyes, Ears etc.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Output: Mouth 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Software: Mind, Soul (</a:t>
            </a:r>
            <a:r>
              <a:rPr lang="en-US" dirty="0" err="1"/>
              <a:t>Rooh</a:t>
            </a:r>
            <a:r>
              <a:rPr lang="en-US" dirty="0"/>
              <a:t>)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CPU: Brain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71" name="Google Shape;37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2888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71" name="Google Shape;37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83728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71" name="Google Shape;37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9270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7" name="Google Shape;31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7" name="Google Shape;31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9503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7" name="Google Shape;31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24925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" sz="11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Middle-level language </a:t>
            </a:r>
            <a:r>
              <a:rPr lang="en" sz="1100" b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a type of language that lies between high-level and low-level languages.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1" name="Google Shape;33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5" name="Google Shape;34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8" name="Google Shape;358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7" name="Google Shape;317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36203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Answer: We need the high level languages due to the fact that low-level-languages are very close to machine language (0,1 Binary lang.) that is difficult for us humans to remember.  </a:t>
            </a:r>
            <a:endParaRPr dirty="0"/>
          </a:p>
        </p:txBody>
      </p:sp>
      <p:sp>
        <p:nvSpPr>
          <p:cNvPr id="371" name="Google Shape;37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The inventor was a fan of the famous show “Monty Python’s Flying Circus” and thus it received the name i.e. Python. </a:t>
            </a:r>
            <a:endParaRPr/>
          </a:p>
        </p:txBody>
      </p:sp>
      <p:sp>
        <p:nvSpPr>
          <p:cNvPr id="387" name="Google Shape;387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Source: https://www.tiobe.com/tiobe-index/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5" name="Google Shape;40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Scientific Applications </a:t>
            </a:r>
            <a:r>
              <a:rPr lang="en-US" sz="11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(Weka etc.)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 Administration </a:t>
            </a:r>
            <a:r>
              <a:rPr lang="en-US" sz="11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(Unix, </a:t>
            </a:r>
            <a:r>
              <a:rPr lang="en-US" sz="11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Web-logic</a:t>
            </a:r>
            <a:r>
              <a:rPr lang="en-US" sz="11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)</a:t>
            </a:r>
            <a:endParaRPr lang="en-US" sz="1100" b="1" i="0" u="none" strike="noStrike" cap="none" dirty="0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18" name="Google Shape;418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7" name="Google Shape;437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5" name="Google Shape;45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3" name="Google Shape;48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" name="Google Shape;9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8" name="Google Shape;12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Answer: A Computer is a </a:t>
            </a:r>
            <a:r>
              <a:rPr lang="en-US" b="1" dirty="0"/>
              <a:t>Programmable machine </a:t>
            </a:r>
            <a:r>
              <a:rPr lang="en-US" dirty="0"/>
              <a:t>that can be programmed to perform different tasks. </a:t>
            </a:r>
            <a:endParaRPr dirty="0"/>
          </a:p>
        </p:txBody>
      </p:sp>
      <p:sp>
        <p:nvSpPr>
          <p:cNvPr id="371" name="Google Shape;371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0107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47" name="Google Shape;14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3" name="Google Shape;16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3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4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2"/>
          <p:cNvSpPr txBox="1">
            <a:spLocks noGrp="1"/>
          </p:cNvSpPr>
          <p:nvPr>
            <p:ph type="title"/>
          </p:nvPr>
        </p:nvSpPr>
        <p:spPr>
          <a:xfrm>
            <a:off x="970613" y="285750"/>
            <a:ext cx="7202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body" idx="1"/>
          </p:nvPr>
        </p:nvSpPr>
        <p:spPr>
          <a:xfrm>
            <a:off x="970613" y="1257300"/>
            <a:ext cx="7202700" cy="3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100"/>
            </a:lvl4pPr>
            <a:lvl5pPr marL="2286000" lvl="4" indent="-304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100"/>
            </a:lvl5pPr>
            <a:lvl6pPr marL="2743200" lvl="5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100"/>
            </a:lvl6pPr>
            <a:lvl7pPr marL="3200400" lvl="6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100"/>
            </a:lvl7pPr>
            <a:lvl8pPr marL="3657600" lvl="7" indent="-304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100"/>
            </a:lvl8pPr>
            <a:lvl9pPr marL="4114800" lvl="8" indent="-30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Char char="■"/>
              <a:defRPr sz="1100"/>
            </a:lvl9pPr>
          </a:lstStyle>
          <a:p>
            <a:endParaRPr/>
          </a:p>
        </p:txBody>
      </p:sp>
      <p:sp>
        <p:nvSpPr>
          <p:cNvPr id="16" name="Google Shape;16;p32"/>
          <p:cNvSpPr txBox="1">
            <a:spLocks noGrp="1"/>
          </p:cNvSpPr>
          <p:nvPr>
            <p:ph type="dt" idx="10"/>
          </p:nvPr>
        </p:nvSpPr>
        <p:spPr>
          <a:xfrm>
            <a:off x="954084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sldNum" idx="12"/>
          </p:nvPr>
        </p:nvSpPr>
        <p:spPr>
          <a:xfrm>
            <a:off x="6039992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19191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19191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19191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19191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19191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19191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19191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19191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191919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3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5.gif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>
            <a:spLocks noGrp="1"/>
          </p:cNvSpPr>
          <p:nvPr>
            <p:ph type="ctrTitle"/>
          </p:nvPr>
        </p:nvSpPr>
        <p:spPr>
          <a:xfrm>
            <a:off x="1350506" y="1264444"/>
            <a:ext cx="6331500" cy="169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5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Introduction to Computers and Python</a:t>
            </a:r>
            <a:endParaRPr sz="45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8" name="Google Shape;58;p1"/>
          <p:cNvSpPr/>
          <p:nvPr/>
        </p:nvSpPr>
        <p:spPr>
          <a:xfrm rot="10800000">
            <a:off x="8513292" y="86"/>
            <a:ext cx="627300" cy="1995600"/>
          </a:xfrm>
          <a:prstGeom prst="rtTriangle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7825" y="1039140"/>
            <a:ext cx="1549400" cy="410437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"/>
          <p:cNvSpPr/>
          <p:nvPr/>
        </p:nvSpPr>
        <p:spPr>
          <a:xfrm rot="10800000" flipH="1">
            <a:off x="-8" y="86"/>
            <a:ext cx="627300" cy="1995600"/>
          </a:xfrm>
          <a:prstGeom prst="rtTriangle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550" y="1040975"/>
            <a:ext cx="1421136" cy="41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Google Shape;182;p9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9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9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" sz="3600" b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CPU: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Brain</a:t>
            </a:r>
            <a:r>
              <a:rPr lang="en" sz="3600" b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of the Computer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5" name="Google Shape;185;p9"/>
          <p:cNvSpPr txBox="1"/>
          <p:nvPr/>
        </p:nvSpPr>
        <p:spPr>
          <a:xfrm>
            <a:off x="375500" y="945450"/>
            <a:ext cx="86178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Comic Sans MS"/>
              <a:buChar char="●"/>
            </a:pPr>
            <a:r>
              <a:rPr lang="en" sz="23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CPU is the</a:t>
            </a:r>
            <a:r>
              <a:rPr lang="en" sz="23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main</a:t>
            </a:r>
            <a:r>
              <a:rPr lang="en" sz="23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processing unit</a:t>
            </a:r>
            <a:endParaRPr sz="23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6" name="Google Shape;186;p9"/>
          <p:cNvSpPr txBox="1"/>
          <p:nvPr/>
        </p:nvSpPr>
        <p:spPr>
          <a:xfrm>
            <a:off x="375500" y="1326450"/>
            <a:ext cx="86178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the brain of the computer that </a:t>
            </a:r>
            <a:endParaRPr/>
          </a:p>
          <a:p>
            <a:pPr marL="4572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performs all the processing </a:t>
            </a:r>
            <a:endParaRPr/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87" name="Google Shape;18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8588" y="1793950"/>
            <a:ext cx="3286825" cy="32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004475" y="1932875"/>
            <a:ext cx="1553550" cy="293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0700" y="1948342"/>
            <a:ext cx="1553568" cy="288365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9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1" name="Google Shape;191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28424" y="200150"/>
            <a:ext cx="1381276" cy="1648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10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" name="Google Shape;199;p10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p10"/>
          <p:cNvSpPr txBox="1">
            <a:spLocks noGrp="1"/>
          </p:cNvSpPr>
          <p:nvPr>
            <p:ph type="title"/>
          </p:nvPr>
        </p:nvSpPr>
        <p:spPr>
          <a:xfrm>
            <a:off x="-1" y="-76200"/>
            <a:ext cx="6866019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Input/Output Devices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1" name="Google Shape;201;p10"/>
          <p:cNvSpPr txBox="1"/>
          <p:nvPr/>
        </p:nvSpPr>
        <p:spPr>
          <a:xfrm>
            <a:off x="375500" y="1013962"/>
            <a:ext cx="6595721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Input Devices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are used to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give input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the computer. The examples include  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2" name="Google Shape;202;p10"/>
          <p:cNvSpPr txBox="1"/>
          <p:nvPr/>
        </p:nvSpPr>
        <p:spPr>
          <a:xfrm>
            <a:off x="929125" y="2047675"/>
            <a:ext cx="19867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Keyboard  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3" name="Google Shape;203;p10"/>
          <p:cNvSpPr txBox="1"/>
          <p:nvPr/>
        </p:nvSpPr>
        <p:spPr>
          <a:xfrm>
            <a:off x="3798818" y="2044875"/>
            <a:ext cx="19867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Mouse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6419368" y="2029506"/>
            <a:ext cx="19867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Microphone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5" name="Google Shape;205;p10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6" name="Google Shape;206;p10" descr="Computer, Keyboard, Home Comput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500" y="2693008"/>
            <a:ext cx="2811759" cy="1675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0" descr="Computer Mouse, Mouse, Hardwar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5650" y="2748075"/>
            <a:ext cx="2286000" cy="1604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90041" y="2713993"/>
            <a:ext cx="2600888" cy="1732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28424" y="200150"/>
            <a:ext cx="1381276" cy="1648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11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7" name="Google Shape;217;p11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8" name="Google Shape;218;p11"/>
          <p:cNvSpPr txBox="1">
            <a:spLocks noGrp="1"/>
          </p:cNvSpPr>
          <p:nvPr>
            <p:ph type="title"/>
          </p:nvPr>
        </p:nvSpPr>
        <p:spPr>
          <a:xfrm>
            <a:off x="-1" y="-76200"/>
            <a:ext cx="6866019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Input/Output Devices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9" name="Google Shape;219;p11"/>
          <p:cNvSpPr txBox="1"/>
          <p:nvPr/>
        </p:nvSpPr>
        <p:spPr>
          <a:xfrm>
            <a:off x="375501" y="1013962"/>
            <a:ext cx="6595724" cy="119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 Devices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are used to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get output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from the computer. The examples </a:t>
            </a:r>
            <a:r>
              <a:rPr lang="en" sz="2400" b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include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/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0" name="Google Shape;220;p11"/>
          <p:cNvSpPr txBox="1"/>
          <p:nvPr/>
        </p:nvSpPr>
        <p:spPr>
          <a:xfrm>
            <a:off x="570233" y="2317032"/>
            <a:ext cx="2181433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Monitor/LCD  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1" name="Google Shape;221;p11"/>
          <p:cNvSpPr txBox="1"/>
          <p:nvPr/>
        </p:nvSpPr>
        <p:spPr>
          <a:xfrm>
            <a:off x="3819739" y="2307023"/>
            <a:ext cx="1308055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Printer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2" name="Google Shape;222;p11"/>
          <p:cNvSpPr txBox="1"/>
          <p:nvPr/>
        </p:nvSpPr>
        <p:spPr>
          <a:xfrm>
            <a:off x="6801789" y="2273331"/>
            <a:ext cx="1550711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Speakers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3" name="Google Shape;223;p11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24" name="Google Shape;224;p11" descr="Monitor, Tv, Television, Flat Panel Displ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365" y="2986081"/>
            <a:ext cx="1995167" cy="1739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1" descr="Printer, Computer, Hardware, Inkjet, Peripheral, Devi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142" y="2983297"/>
            <a:ext cx="2714508" cy="1744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1" descr="Music, Boxing, Audio Equipment, Speaker, Multimedi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1356" y="2865592"/>
            <a:ext cx="2499993" cy="179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28424" y="200150"/>
            <a:ext cx="1381276" cy="1648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" name="Google Shape;234;p12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5" name="Google Shape;235;p12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6" name="Google Shape;236;p12"/>
          <p:cNvSpPr txBox="1">
            <a:spLocks noGrp="1"/>
          </p:cNvSpPr>
          <p:nvPr>
            <p:ph type="title"/>
          </p:nvPr>
        </p:nvSpPr>
        <p:spPr>
          <a:xfrm>
            <a:off x="-1" y="-76200"/>
            <a:ext cx="6866019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Storage Devices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7" name="Google Shape;237;p12"/>
          <p:cNvSpPr txBox="1"/>
          <p:nvPr/>
        </p:nvSpPr>
        <p:spPr>
          <a:xfrm>
            <a:off x="375501" y="1013962"/>
            <a:ext cx="6595724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Storage Devices 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are used to </a:t>
            </a:r>
            <a:r>
              <a:rPr lang="en" sz="24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store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the </a:t>
            </a:r>
            <a:r>
              <a:rPr lang="en" sz="24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processed data 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into the computer. The examples </a:t>
            </a:r>
            <a:r>
              <a:rPr lang="en" sz="24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include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dirty="0"/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626749" y="2338050"/>
            <a:ext cx="2079833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 Disks 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3364233" y="2357281"/>
            <a:ext cx="2079833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CDs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0" name="Google Shape;240;p12"/>
          <p:cNvSpPr txBox="1"/>
          <p:nvPr/>
        </p:nvSpPr>
        <p:spPr>
          <a:xfrm>
            <a:off x="6101717" y="2366998"/>
            <a:ext cx="2079833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Flashdrives</a:t>
            </a:r>
            <a:endParaRPr sz="2400" b="1" i="0" u="none" strike="noStrike" cap="none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42" name="Google Shape;242;p12" descr="Hard Drive, Data Store, Harddisk, Dis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500" y="2940631"/>
            <a:ext cx="2409024" cy="160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8766" y="2921274"/>
            <a:ext cx="1606016" cy="160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2" descr="Usb Flash Drive, Devi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59024" y="3109776"/>
            <a:ext cx="2771100" cy="13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28424" y="200150"/>
            <a:ext cx="1381276" cy="1648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13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13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" name="Google Shape;254;p13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4620126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Software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5" name="Google Shape;255;p13"/>
          <p:cNvSpPr txBox="1"/>
          <p:nvPr/>
        </p:nvSpPr>
        <p:spPr>
          <a:xfrm>
            <a:off x="375500" y="1013962"/>
            <a:ext cx="6482499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Software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are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Intangible components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the computer. The examples include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6" name="Google Shape;256;p13"/>
          <p:cNvSpPr txBox="1"/>
          <p:nvPr/>
        </p:nvSpPr>
        <p:spPr>
          <a:xfrm>
            <a:off x="573229" y="2128641"/>
            <a:ext cx="3417566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1. Operating System  </a:t>
            </a:r>
            <a:endParaRPr sz="2400" b="1" i="0" u="none" strike="noStrike" cap="none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7" name="Google Shape;257;p13"/>
          <p:cNvSpPr txBox="1"/>
          <p:nvPr/>
        </p:nvSpPr>
        <p:spPr>
          <a:xfrm>
            <a:off x="4572000" y="2122682"/>
            <a:ext cx="422055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2. Application softwares</a:t>
            </a:r>
            <a:endParaRPr sz="2400" b="1" i="0" u="none" strike="noStrike" cap="none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8" name="Google Shape;258;p13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59" name="Google Shape;259;p13" descr="Windows 7 Logo, Microsoft Window,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444" y="2899334"/>
            <a:ext cx="1272156" cy="1272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3" descr="Penguin, Linux, Tux, Avatar, Carto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2105" y="2828117"/>
            <a:ext cx="1118789" cy="1334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3" descr="Android, Android Icon, Android Logo"/>
          <p:cNvPicPr preferRelativeResize="0"/>
          <p:nvPr/>
        </p:nvPicPr>
        <p:blipFill rotWithShape="1">
          <a:blip r:embed="rId5">
            <a:alphaModFix/>
          </a:blip>
          <a:srcRect l="15763" t="10582" r="12104" b="11888"/>
          <a:stretch/>
        </p:blipFill>
        <p:spPr>
          <a:xfrm>
            <a:off x="3270398" y="2828117"/>
            <a:ext cx="1210831" cy="1301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3" descr="Microsoft, Microsoft Office, Log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05620" y="2988116"/>
            <a:ext cx="2034602" cy="101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3" descr="Microsoft Word, Ms Word, Ms Word Ic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59420" y="2838165"/>
            <a:ext cx="1704136" cy="1561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411800" y="211450"/>
            <a:ext cx="1380750" cy="1567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4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1" name="Google Shape;271;p14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14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3" name="Google Shape;273;p14"/>
          <p:cNvSpPr txBox="1">
            <a:spLocks noGrp="1"/>
          </p:cNvSpPr>
          <p:nvPr>
            <p:ph type="title"/>
          </p:nvPr>
        </p:nvSpPr>
        <p:spPr>
          <a:xfrm>
            <a:off x="-1" y="-76200"/>
            <a:ext cx="4764501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333"/>
              <a:buFont typeface="Libre Franklin Medium"/>
              <a:buNone/>
            </a:pP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Operating System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4" name="Google Shape;274;p14"/>
          <p:cNvSpPr txBox="1"/>
          <p:nvPr/>
        </p:nvSpPr>
        <p:spPr>
          <a:xfrm>
            <a:off x="299300" y="774650"/>
            <a:ext cx="6566719" cy="1278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Operating system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software that is required in order to run application programs and utilities.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5" name="Google Shape;275;p14"/>
          <p:cNvSpPr txBox="1"/>
          <p:nvPr/>
        </p:nvSpPr>
        <p:spPr>
          <a:xfrm>
            <a:off x="299299" y="2087480"/>
            <a:ext cx="8469201" cy="13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works as a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bridge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to perform better interaction between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application programs and hardware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the computer.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6" name="Google Shape;276;p14"/>
          <p:cNvSpPr txBox="1"/>
          <p:nvPr/>
        </p:nvSpPr>
        <p:spPr>
          <a:xfrm>
            <a:off x="299298" y="3331223"/>
            <a:ext cx="8469201" cy="13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7" name="Google Shape;277;p14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78" name="Google Shape;27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1800" y="211450"/>
            <a:ext cx="1380750" cy="1567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15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6" name="Google Shape;286;p15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7" name="Google Shape;287;p15"/>
          <p:cNvSpPr txBox="1">
            <a:spLocks noGrp="1"/>
          </p:cNvSpPr>
          <p:nvPr>
            <p:ph type="title"/>
          </p:nvPr>
        </p:nvSpPr>
        <p:spPr>
          <a:xfrm>
            <a:off x="-1" y="-76200"/>
            <a:ext cx="4764501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333"/>
              <a:buFont typeface="Libre Franklin Medium"/>
              <a:buNone/>
            </a:pP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Operating System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8" name="Google Shape;288;p15"/>
          <p:cNvSpPr txBox="1"/>
          <p:nvPr/>
        </p:nvSpPr>
        <p:spPr>
          <a:xfrm>
            <a:off x="146898" y="617750"/>
            <a:ext cx="8469201" cy="13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manages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computer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hardware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, software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resources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, and provides common services for computer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programs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2400" b="1" i="0" u="none" strike="noStrike" cap="none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9" name="Google Shape;289;p15"/>
          <p:cNvSpPr/>
          <p:nvPr/>
        </p:nvSpPr>
        <p:spPr>
          <a:xfrm>
            <a:off x="914400" y="1959575"/>
            <a:ext cx="7315200" cy="2566175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3061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5"/>
          <p:cNvSpPr/>
          <p:nvPr/>
        </p:nvSpPr>
        <p:spPr>
          <a:xfrm>
            <a:off x="2021305" y="2290916"/>
            <a:ext cx="4965032" cy="804261"/>
          </a:xfrm>
          <a:prstGeom prst="rect">
            <a:avLst/>
          </a:prstGeom>
          <a:solidFill>
            <a:srgbClr val="D6D6D6"/>
          </a:solidFill>
          <a:ln w="25400" cap="flat" cmpd="sng">
            <a:solidFill>
              <a:srgbClr val="3B3B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i="0" u="none" strike="noStrike" cap="none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Application and System Software</a:t>
            </a:r>
            <a:endParaRPr dirty="0"/>
          </a:p>
        </p:txBody>
      </p:sp>
      <p:sp>
        <p:nvSpPr>
          <p:cNvPr id="291" name="Google Shape;291;p15"/>
          <p:cNvSpPr/>
          <p:nvPr/>
        </p:nvSpPr>
        <p:spPr>
          <a:xfrm>
            <a:off x="2863515" y="2913255"/>
            <a:ext cx="3216442" cy="776290"/>
          </a:xfrm>
          <a:prstGeom prst="rect">
            <a:avLst/>
          </a:prstGeom>
          <a:solidFill>
            <a:srgbClr val="D6D6D6"/>
          </a:solidFill>
          <a:ln w="25400" cap="flat" cmpd="sng">
            <a:solidFill>
              <a:srgbClr val="3B3B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Operating System</a:t>
            </a:r>
            <a:endParaRPr/>
          </a:p>
        </p:txBody>
      </p:sp>
      <p:sp>
        <p:nvSpPr>
          <p:cNvPr id="292" name="Google Shape;292;p15"/>
          <p:cNvSpPr/>
          <p:nvPr/>
        </p:nvSpPr>
        <p:spPr>
          <a:xfrm>
            <a:off x="3601452" y="3556069"/>
            <a:ext cx="1740569" cy="594368"/>
          </a:xfrm>
          <a:prstGeom prst="rect">
            <a:avLst/>
          </a:prstGeom>
          <a:solidFill>
            <a:srgbClr val="DDDDDD"/>
          </a:solidFill>
          <a:ln w="25400" cap="flat" cmpd="sng">
            <a:solidFill>
              <a:srgbClr val="3B3B3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22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/>
          </a:p>
        </p:txBody>
      </p:sp>
      <p:sp>
        <p:nvSpPr>
          <p:cNvPr id="293" name="Google Shape;293;p15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94" name="Google Shape;29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1800" y="211450"/>
            <a:ext cx="1380750" cy="1567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5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5" name="Google Shape;285;p15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6" name="Google Shape;286;p15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7" name="Google Shape;287;p15"/>
          <p:cNvSpPr txBox="1">
            <a:spLocks noGrp="1"/>
          </p:cNvSpPr>
          <p:nvPr>
            <p:ph type="title"/>
          </p:nvPr>
        </p:nvSpPr>
        <p:spPr>
          <a:xfrm>
            <a:off x="-1" y="-76200"/>
            <a:ext cx="4764501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3333"/>
              <a:buFont typeface="Libre Franklin Medium"/>
              <a:buNone/>
            </a:pP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Operating System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8" name="Google Shape;288;p15"/>
          <p:cNvSpPr txBox="1"/>
          <p:nvPr/>
        </p:nvSpPr>
        <p:spPr>
          <a:xfrm>
            <a:off x="103416" y="824587"/>
            <a:ext cx="2951601" cy="3943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Application Software</a:t>
            </a:r>
            <a:endParaRPr sz="2400" b="1" i="0" u="none" strike="noStrike" cap="none" dirty="0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3" name="Google Shape;293;p15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" name="Google Shape;288;p15">
            <a:extLst>
              <a:ext uri="{FF2B5EF4-FFF2-40B4-BE49-F238E27FC236}">
                <a16:creationId xmlns:a16="http://schemas.microsoft.com/office/drawing/2014/main" xmlns="" id="{588BC771-9A3A-49CE-B586-1DCB128E8AAF}"/>
              </a:ext>
            </a:extLst>
          </p:cNvPr>
          <p:cNvSpPr txBox="1"/>
          <p:nvPr/>
        </p:nvSpPr>
        <p:spPr>
          <a:xfrm>
            <a:off x="3098499" y="728132"/>
            <a:ext cx="3050416" cy="3943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Operating System</a:t>
            </a:r>
            <a:endParaRPr sz="2400" b="1" i="0" u="none" strike="noStrike" cap="none" dirty="0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" name="Google Shape;288;p15">
            <a:extLst>
              <a:ext uri="{FF2B5EF4-FFF2-40B4-BE49-F238E27FC236}">
                <a16:creationId xmlns:a16="http://schemas.microsoft.com/office/drawing/2014/main" xmlns="" id="{65CA4E91-F78F-40FE-B90C-53DE68EC9EAC}"/>
              </a:ext>
            </a:extLst>
          </p:cNvPr>
          <p:cNvSpPr txBox="1"/>
          <p:nvPr/>
        </p:nvSpPr>
        <p:spPr>
          <a:xfrm>
            <a:off x="6124302" y="728132"/>
            <a:ext cx="2757051" cy="3943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Hardware</a:t>
            </a:r>
            <a:endParaRPr sz="2400" b="1" i="0" u="none" strike="noStrike" cap="none" dirty="0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" name="Google Shape;262;p13" descr="Microsoft, Microsoft Office, Logo">
            <a:extLst>
              <a:ext uri="{FF2B5EF4-FFF2-40B4-BE49-F238E27FC236}">
                <a16:creationId xmlns:a16="http://schemas.microsoft.com/office/drawing/2014/main" xmlns="" id="{6DA1C055-05C7-4347-ABB3-3CDECCDCDA4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632" y="1521896"/>
            <a:ext cx="1424298" cy="128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59;p13" descr="Windows 7 Logo, Microsoft Window, Logo">
            <a:extLst>
              <a:ext uri="{FF2B5EF4-FFF2-40B4-BE49-F238E27FC236}">
                <a16:creationId xmlns:a16="http://schemas.microsoft.com/office/drawing/2014/main" xmlns="" id="{2D5C4446-30DF-4585-9BB2-FDD2C4CE398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3119" y="1873250"/>
            <a:ext cx="1887187" cy="201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87;p9">
            <a:extLst>
              <a:ext uri="{FF2B5EF4-FFF2-40B4-BE49-F238E27FC236}">
                <a16:creationId xmlns:a16="http://schemas.microsoft.com/office/drawing/2014/main" xmlns="" id="{DAC23ED2-0DA4-4BDD-A81D-AD4AE3ED263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65647" y="1060451"/>
            <a:ext cx="2198417" cy="162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206;p10" descr="Computer, Keyboard, Home Computer">
            <a:extLst>
              <a:ext uri="{FF2B5EF4-FFF2-40B4-BE49-F238E27FC236}">
                <a16:creationId xmlns:a16="http://schemas.microsoft.com/office/drawing/2014/main" xmlns="" id="{147D6F5A-093C-4B2F-A4DB-8D78BD67C76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6382377" y="2571750"/>
            <a:ext cx="2198418" cy="950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07;p10" descr="Computer Mouse, Mouse, Hardware">
            <a:extLst>
              <a:ext uri="{FF2B5EF4-FFF2-40B4-BE49-F238E27FC236}">
                <a16:creationId xmlns:a16="http://schemas.microsoft.com/office/drawing/2014/main" xmlns="" id="{172B17B4-5EB6-4E54-A786-D65B257599C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6382377" y="3556064"/>
            <a:ext cx="2198418" cy="11501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rrow: Left-Right 1">
            <a:extLst>
              <a:ext uri="{FF2B5EF4-FFF2-40B4-BE49-F238E27FC236}">
                <a16:creationId xmlns:a16="http://schemas.microsoft.com/office/drawing/2014/main" xmlns="" id="{98E086F4-BF1D-4979-80D0-A2CD3BF8197D}"/>
              </a:ext>
            </a:extLst>
          </p:cNvPr>
          <p:cNvSpPr/>
          <p:nvPr/>
        </p:nvSpPr>
        <p:spPr>
          <a:xfrm>
            <a:off x="5252936" y="2321824"/>
            <a:ext cx="1129441" cy="398408"/>
          </a:xfrm>
          <a:prstGeom prst="left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xmlns="" id="{71B7CEA9-6C00-4BB0-860A-F5A40688737D}"/>
              </a:ext>
            </a:extLst>
          </p:cNvPr>
          <p:cNvSpPr/>
          <p:nvPr/>
        </p:nvSpPr>
        <p:spPr>
          <a:xfrm>
            <a:off x="2146428" y="2342323"/>
            <a:ext cx="1129441" cy="398408"/>
          </a:xfrm>
          <a:prstGeom prst="left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UBG Gold Silhouette Soldier With Helmet Logo | Citypng">
            <a:extLst>
              <a:ext uri="{FF2B5EF4-FFF2-40B4-BE49-F238E27FC236}">
                <a16:creationId xmlns:a16="http://schemas.microsoft.com/office/drawing/2014/main" xmlns="" id="{D437C53D-EAC8-4ED9-82C2-7D30EAA3F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38" y="2726957"/>
            <a:ext cx="1210559" cy="165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96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  <p:bldP spid="13" grpId="0"/>
      <p:bldP spid="14" grpId="0"/>
      <p:bldP spid="2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1" name="Google Shape;301;p16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2" name="Google Shape;302;p16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3" name="Google Shape;303;p16"/>
          <p:cNvSpPr txBox="1">
            <a:spLocks noGrp="1"/>
          </p:cNvSpPr>
          <p:nvPr>
            <p:ph type="title"/>
          </p:nvPr>
        </p:nvSpPr>
        <p:spPr>
          <a:xfrm>
            <a:off x="-1" y="-76200"/>
            <a:ext cx="6866019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Application Programs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4" name="Google Shape;304;p16"/>
          <p:cNvSpPr txBox="1"/>
          <p:nvPr/>
        </p:nvSpPr>
        <p:spPr>
          <a:xfrm>
            <a:off x="375501" y="1013961"/>
            <a:ext cx="6595724" cy="1661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Application Program 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a type of computer software that performs a specific function to solve a </a:t>
            </a:r>
            <a:r>
              <a:rPr lang="en" sz="24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problem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. The examples include</a:t>
            </a:r>
            <a:endParaRPr sz="2400" b="1" i="0" u="none" strike="noStrike" cap="none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5" name="Google Shape;305;p16"/>
          <p:cNvSpPr txBox="1"/>
          <p:nvPr/>
        </p:nvSpPr>
        <p:spPr>
          <a:xfrm>
            <a:off x="246015" y="2675570"/>
            <a:ext cx="2477767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 Browsers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6" name="Google Shape;306;p16"/>
          <p:cNvSpPr txBox="1"/>
          <p:nvPr/>
        </p:nvSpPr>
        <p:spPr>
          <a:xfrm>
            <a:off x="2915825" y="2709752"/>
            <a:ext cx="26725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Word Processors 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07" name="Google Shape;30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1800" y="211450"/>
            <a:ext cx="1380750" cy="156719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6"/>
          <p:cNvSpPr txBox="1"/>
          <p:nvPr/>
        </p:nvSpPr>
        <p:spPr>
          <a:xfrm>
            <a:off x="6086400" y="2710650"/>
            <a:ext cx="22661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Media Players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9" name="Google Shape;309;p16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10" name="Google Shape;31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854" y="3150275"/>
            <a:ext cx="1622633" cy="162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6" descr="Microsoft Word, Ms Word, Ms Word Ic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86909" y="3211334"/>
            <a:ext cx="1474097" cy="135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6" descr="Music, Player, Icon, Media, Sound, So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54974" y="3289955"/>
            <a:ext cx="1894340" cy="1351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21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5" name="Google Shape;375;p21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6" name="Google Shape;376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Activity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7" name="Google Shape;377;p21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78" name="Google Shape;37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151914" y="1307494"/>
            <a:ext cx="1794110" cy="355745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1"/>
          <p:cNvSpPr txBox="1"/>
          <p:nvPr/>
        </p:nvSpPr>
        <p:spPr>
          <a:xfrm>
            <a:off x="299300" y="835938"/>
            <a:ext cx="7156089" cy="117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 </a:t>
            </a:r>
            <a:r>
              <a:rPr lang="en" sz="21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Identify </a:t>
            </a:r>
            <a:r>
              <a:rPr lang="en" sz="2400" b="1" dirty="0">
                <a:solidFill>
                  <a:srgbClr val="D15A12"/>
                </a:solidFill>
                <a:latin typeface="Comic Sans MS"/>
                <a:sym typeface="Comic Sans MS"/>
              </a:rPr>
              <a:t>different components </a:t>
            </a:r>
            <a:r>
              <a:rPr lang="en" sz="21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the </a:t>
            </a:r>
            <a:r>
              <a:rPr lang="en" sz="2400" b="1" dirty="0">
                <a:solidFill>
                  <a:srgbClr val="D15A12"/>
                </a:solidFill>
                <a:latin typeface="Comic Sans MS"/>
                <a:sym typeface="Comic Sans MS"/>
              </a:rPr>
              <a:t>human body</a:t>
            </a:r>
            <a:r>
              <a:rPr lang="en" sz="21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as </a:t>
            </a:r>
            <a:r>
              <a:rPr lang="en" sz="2400" b="1" dirty="0">
                <a:solidFill>
                  <a:srgbClr val="D15A12"/>
                </a:solidFill>
                <a:latin typeface="Comic Sans MS"/>
                <a:sym typeface="Comic Sans MS"/>
              </a:rPr>
              <a:t>hardware and software</a:t>
            </a:r>
            <a:r>
              <a:rPr lang="en" sz="21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r>
              <a:rPr lang="en" sz="2100" b="1" i="0" u="none" strike="noStrike" cap="none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2100" b="1" i="0" u="none" strike="noStrike" cap="none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233885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Learning Objectives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7" name="Google Shape;67;p2"/>
          <p:cNvSpPr txBox="1">
            <a:spLocks noGrp="1"/>
          </p:cNvSpPr>
          <p:nvPr>
            <p:ph type="subTitle" idx="1"/>
          </p:nvPr>
        </p:nvSpPr>
        <p:spPr>
          <a:xfrm>
            <a:off x="375500" y="924812"/>
            <a:ext cx="6632700" cy="431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-457200" algn="l">
              <a:buClr>
                <a:schemeClr val="dk1"/>
              </a:buClr>
              <a:buSzPct val="168168"/>
              <a:buFont typeface="Arial"/>
              <a:buChar char="•"/>
            </a:pPr>
            <a:r>
              <a:rPr lang="en" sz="20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Raleway"/>
              </a:rPr>
              <a:t>Define computers and its major components</a:t>
            </a:r>
            <a:endParaRPr sz="2000" b="1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Raleway"/>
            </a:endParaRPr>
          </a:p>
        </p:txBody>
      </p:sp>
      <p:cxnSp>
        <p:nvCxnSpPr>
          <p:cNvPr id="68" name="Google Shape;68;p2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2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2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949617" y="1025050"/>
            <a:ext cx="1996408" cy="38398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375500" y="1299943"/>
            <a:ext cx="6632700" cy="66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8168"/>
              <a:buFont typeface="Arial"/>
              <a:buChar char="•"/>
            </a:pPr>
            <a:r>
              <a:rPr lang="en" sz="20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Raleway"/>
              </a:rPr>
              <a:t>Define input, processing, and output concepts in computing </a:t>
            </a:r>
            <a:endParaRPr sz="2000" b="1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Raleway"/>
            </a:endParaRPr>
          </a:p>
        </p:txBody>
      </p:sp>
      <p:sp>
        <p:nvSpPr>
          <p:cNvPr id="74" name="Google Shape;74;p2"/>
          <p:cNvSpPr txBox="1"/>
          <p:nvPr/>
        </p:nvSpPr>
        <p:spPr>
          <a:xfrm>
            <a:off x="375500" y="1976270"/>
            <a:ext cx="6632700" cy="645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8168"/>
              <a:buFont typeface="Arial"/>
              <a:buChar char="•"/>
            </a:pPr>
            <a:r>
              <a:rPr lang="en" sz="20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Raleway"/>
              </a:rPr>
              <a:t>Define and understand the need of programming languages</a:t>
            </a:r>
            <a:endParaRPr sz="2000" b="1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Raleway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375500" y="2716577"/>
            <a:ext cx="6632700" cy="66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-457200">
              <a:buClr>
                <a:schemeClr val="dk1"/>
              </a:buClr>
              <a:buSzPct val="168168"/>
              <a:buFont typeface="Arial"/>
              <a:buChar char="•"/>
            </a:pPr>
            <a:r>
              <a:rPr lang="en" sz="20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Raleway"/>
              </a:rPr>
              <a:t>Explain the advantages of Python programming language</a:t>
            </a:r>
            <a:endParaRPr sz="2000" b="1" dirty="0">
              <a:solidFill>
                <a:srgbClr val="434343"/>
              </a:solidFill>
              <a:latin typeface="Comic Sans MS"/>
              <a:ea typeface="Comic Sans MS"/>
              <a:cs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  <p:bldP spid="73" grpId="0"/>
      <p:bldP spid="74" grpId="0"/>
      <p:bldP spid="7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21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5" name="Google Shape;375;p21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6" name="Google Shape;376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What is Data Science ?</a:t>
            </a:r>
            <a:endParaRPr sz="36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7" name="Google Shape;377;p21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299301" y="835938"/>
            <a:ext cx="7008280" cy="249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2100"/>
            </a:pPr>
            <a:r>
              <a:rPr lang="en-US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Field of applying </a:t>
            </a:r>
            <a:r>
              <a:rPr lang="en-US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tools and techniques </a:t>
            </a:r>
            <a:r>
              <a:rPr lang="en-US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 </a:t>
            </a:r>
            <a:r>
              <a:rPr lang="en-US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</a:t>
            </a:r>
            <a:r>
              <a:rPr lang="en-US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to </a:t>
            </a:r>
            <a:r>
              <a:rPr lang="en-US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extract valuable information</a:t>
            </a:r>
          </a:p>
          <a:p>
            <a:pPr lvl="0">
              <a:lnSpc>
                <a:spcPct val="115000"/>
              </a:lnSpc>
              <a:buSzPts val="2100"/>
            </a:pPr>
            <a:r>
              <a:rPr lang="en-US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This information is used for</a:t>
            </a:r>
          </a:p>
          <a:p>
            <a:pPr marL="342900" lvl="0" indent="-342900">
              <a:lnSpc>
                <a:spcPct val="115000"/>
              </a:lnSpc>
              <a:buSzPts val="21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Decision-Making</a:t>
            </a:r>
          </a:p>
          <a:p>
            <a:pPr marL="342900" lvl="0" indent="-342900">
              <a:lnSpc>
                <a:spcPct val="115000"/>
              </a:lnSpc>
              <a:buSzPts val="2100"/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Stronger Marketing Campaigns</a:t>
            </a:r>
          </a:p>
        </p:txBody>
      </p:sp>
      <p:pic>
        <p:nvPicPr>
          <p:cNvPr id="9" name="Google Shape;59;p1">
            <a:extLst>
              <a:ext uri="{FF2B5EF4-FFF2-40B4-BE49-F238E27FC236}">
                <a16:creationId xmlns:a16="http://schemas.microsoft.com/office/drawing/2014/main" xmlns="" id="{76A91C99-7850-42B9-BB3B-212B759BD0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7825" y="757200"/>
            <a:ext cx="1549400" cy="4104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863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21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5" name="Google Shape;375;p21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6" name="Google Shape;376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Applications of Data Science</a:t>
            </a:r>
            <a:endParaRPr sz="36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7" name="Google Shape;377;p21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9" name="Google Shape;379;p21"/>
          <p:cNvSpPr txBox="1"/>
          <p:nvPr/>
        </p:nvSpPr>
        <p:spPr>
          <a:xfrm>
            <a:off x="299301" y="835938"/>
            <a:ext cx="4790857" cy="269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SzPts val="2100"/>
            </a:pPr>
            <a:r>
              <a:rPr lang="en-US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internet </a:t>
            </a:r>
            <a:r>
              <a:rPr lang="en-US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</a:t>
            </a:r>
            <a:r>
              <a:rPr lang="en-US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world wide web</a:t>
            </a:r>
            <a:r>
              <a:rPr lang="en-US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are the applications of the data science that are most commonly used by people. </a:t>
            </a:r>
            <a:endParaRPr lang="en-US" sz="2400" b="1" dirty="0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28" name="Picture 4" descr="Search Engine, Search Results, Google">
            <a:extLst>
              <a:ext uri="{FF2B5EF4-FFF2-40B4-BE49-F238E27FC236}">
                <a16:creationId xmlns:a16="http://schemas.microsoft.com/office/drawing/2014/main" xmlns="" id="{E7F07573-BD3F-4275-B316-D05842E7C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626" y="1796059"/>
            <a:ext cx="3798304" cy="208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6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p17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" name="Google Shape;321;p17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Need of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Programming Languages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3" name="Google Shape;323;p17"/>
          <p:cNvSpPr txBox="1"/>
          <p:nvPr/>
        </p:nvSpPr>
        <p:spPr>
          <a:xfrm>
            <a:off x="368968" y="978569"/>
            <a:ext cx="8094732" cy="91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" sz="24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programming language 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a type of language that we use to tell computer to </a:t>
            </a:r>
            <a:r>
              <a:rPr lang="en" sz="24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perform a task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2400" b="1" i="0" u="none" strike="noStrike" cap="none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4" name="Google Shape;324;p17"/>
          <p:cNvSpPr txBox="1"/>
          <p:nvPr/>
        </p:nvSpPr>
        <p:spPr>
          <a:xfrm>
            <a:off x="375499" y="1846199"/>
            <a:ext cx="8094731" cy="91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computers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only understand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binary language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that consist of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0s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and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1s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/>
          </a:p>
        </p:txBody>
      </p:sp>
      <p:sp>
        <p:nvSpPr>
          <p:cNvPr id="325" name="Google Shape;325;p17"/>
          <p:cNvSpPr txBox="1"/>
          <p:nvPr/>
        </p:nvSpPr>
        <p:spPr>
          <a:xfrm>
            <a:off x="368966" y="2643940"/>
            <a:ext cx="8101265" cy="91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Meanwhile, we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humans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, only understand languages such as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Urdu or English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.  </a:t>
            </a:r>
            <a:endParaRPr/>
          </a:p>
        </p:txBody>
      </p:sp>
      <p:sp>
        <p:nvSpPr>
          <p:cNvPr id="326" name="Google Shape;326;p17"/>
          <p:cNvSpPr txBox="1"/>
          <p:nvPr/>
        </p:nvSpPr>
        <p:spPr>
          <a:xfrm>
            <a:off x="375499" y="3554820"/>
            <a:ext cx="8101265" cy="91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Therefore, we need to use some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programming language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to tell the computer to perform a task. </a:t>
            </a:r>
            <a:endParaRPr/>
          </a:p>
        </p:txBody>
      </p:sp>
      <p:sp>
        <p:nvSpPr>
          <p:cNvPr id="327" name="Google Shape;327;p17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p17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" name="Google Shape;321;p17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Consider this… </a:t>
            </a:r>
            <a:endParaRPr sz="36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3" name="Google Shape;323;p17"/>
          <p:cNvSpPr txBox="1"/>
          <p:nvPr/>
        </p:nvSpPr>
        <p:spPr>
          <a:xfrm>
            <a:off x="368968" y="978569"/>
            <a:ext cx="8094732" cy="91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Think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of this as </a:t>
            </a: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two persons communicating 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each other ?</a:t>
            </a:r>
            <a:endParaRPr sz="2400" b="1" i="0" u="none" strike="noStrike" cap="none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4" name="Google Shape;324;p17"/>
          <p:cNvSpPr txBox="1"/>
          <p:nvPr/>
        </p:nvSpPr>
        <p:spPr>
          <a:xfrm>
            <a:off x="375499" y="1846199"/>
            <a:ext cx="8094731" cy="91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dirty="0">
                <a:solidFill>
                  <a:srgbClr val="434343"/>
                </a:solidFill>
                <a:latin typeface="Comic Sans MS"/>
                <a:sym typeface="Comic Sans MS"/>
              </a:rPr>
              <a:t>Where </a:t>
            </a: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first person </a:t>
            </a:r>
            <a:r>
              <a:rPr lang="en" sz="2400" b="1" dirty="0">
                <a:solidFill>
                  <a:srgbClr val="434343"/>
                </a:solidFill>
                <a:latin typeface="Comic Sans MS"/>
                <a:sym typeface="Comic Sans MS"/>
              </a:rPr>
              <a:t>speaks </a:t>
            </a: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Chinese</a:t>
            </a:r>
            <a:r>
              <a:rPr lang="en" sz="2400" b="1" dirty="0">
                <a:solidFill>
                  <a:srgbClr val="434343"/>
                </a:solidFill>
                <a:latin typeface="Comic Sans MS"/>
                <a:sym typeface="Comic Sans MS"/>
              </a:rPr>
              <a:t> and the </a:t>
            </a: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second person </a:t>
            </a:r>
            <a:r>
              <a:rPr lang="en" sz="2400" b="1" dirty="0">
                <a:solidFill>
                  <a:srgbClr val="434343"/>
                </a:solidFill>
                <a:latin typeface="Comic Sans MS"/>
                <a:sym typeface="Comic Sans MS"/>
              </a:rPr>
              <a:t>speaks </a:t>
            </a: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Urdu</a:t>
            </a:r>
            <a:r>
              <a:rPr lang="en" sz="2400" b="1" dirty="0">
                <a:solidFill>
                  <a:srgbClr val="434343"/>
                </a:solidFill>
                <a:latin typeface="Comic Sans MS"/>
                <a:sym typeface="Comic Sans MS"/>
              </a:rPr>
              <a:t>. </a:t>
            </a:r>
            <a:endParaRPr dirty="0"/>
          </a:p>
        </p:txBody>
      </p:sp>
      <p:sp>
        <p:nvSpPr>
          <p:cNvPr id="325" name="Google Shape;325;p17"/>
          <p:cNvSpPr txBox="1"/>
          <p:nvPr/>
        </p:nvSpPr>
        <p:spPr>
          <a:xfrm>
            <a:off x="368966" y="2643940"/>
            <a:ext cx="8101265" cy="114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dirty="0">
                <a:solidFill>
                  <a:srgbClr val="434343"/>
                </a:solidFill>
                <a:latin typeface="Comic Sans MS"/>
                <a:sym typeface="Comic Sans MS"/>
              </a:rPr>
              <a:t>Imagine the </a:t>
            </a: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communication</a:t>
            </a:r>
            <a:r>
              <a:rPr lang="en" sz="2400" b="1" dirty="0">
                <a:solidFill>
                  <a:srgbClr val="434343"/>
                </a:solidFill>
                <a:latin typeface="Comic Sans MS"/>
                <a:sym typeface="Comic Sans MS"/>
              </a:rPr>
              <a:t> between the </a:t>
            </a: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two persons</a:t>
            </a:r>
            <a:r>
              <a:rPr lang="en" sz="2400" b="1" dirty="0">
                <a:solidFill>
                  <a:srgbClr val="434343"/>
                </a:solidFill>
                <a:latin typeface="Comic Sans MS"/>
                <a:sym typeface="Comic Sans MS"/>
              </a:rPr>
              <a:t> ! Do you think they can </a:t>
            </a: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talk with each other</a:t>
            </a:r>
            <a:r>
              <a:rPr lang="en" sz="2400" b="1" dirty="0">
                <a:solidFill>
                  <a:srgbClr val="434343"/>
                </a:solidFill>
                <a:latin typeface="Comic Sans MS"/>
                <a:sym typeface="Comic Sans MS"/>
              </a:rPr>
              <a:t>?</a:t>
            </a:r>
            <a:endParaRPr dirty="0"/>
          </a:p>
        </p:txBody>
      </p:sp>
      <p:sp>
        <p:nvSpPr>
          <p:cNvPr id="326" name="Google Shape;326;p17"/>
          <p:cNvSpPr txBox="1"/>
          <p:nvPr/>
        </p:nvSpPr>
        <p:spPr>
          <a:xfrm>
            <a:off x="375499" y="3788292"/>
            <a:ext cx="8101265" cy="91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YES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! </a:t>
            </a: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 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need a </a:t>
            </a: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TRANSLATOR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! </a:t>
            </a:r>
            <a:endParaRPr dirty="0"/>
          </a:p>
        </p:txBody>
      </p:sp>
      <p:sp>
        <p:nvSpPr>
          <p:cNvPr id="327" name="Google Shape;327;p17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13406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p17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" name="Google Shape;321;p17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Complier  </a:t>
            </a:r>
            <a:endParaRPr sz="36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3" name="Google Shape;323;p17"/>
          <p:cNvSpPr txBox="1"/>
          <p:nvPr/>
        </p:nvSpPr>
        <p:spPr>
          <a:xfrm>
            <a:off x="368968" y="978569"/>
            <a:ext cx="8094732" cy="627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That </a:t>
            </a: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Translator </a:t>
            </a:r>
            <a:r>
              <a:rPr lang="en" sz="24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</a:t>
            </a:r>
            <a:r>
              <a:rPr lang="en-US" sz="24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</a:t>
            </a:r>
            <a:r>
              <a:rPr lang="en" sz="24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Compiler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2400" b="1" i="0" u="none" strike="noStrike" cap="none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4" name="Google Shape;324;p17"/>
          <p:cNvSpPr txBox="1"/>
          <p:nvPr/>
        </p:nvSpPr>
        <p:spPr>
          <a:xfrm>
            <a:off x="375499" y="1503299"/>
            <a:ext cx="8094731" cy="91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dirty="0">
                <a:solidFill>
                  <a:srgbClr val="434343"/>
                </a:solidFill>
                <a:latin typeface="Comic Sans MS"/>
                <a:sym typeface="Comic Sans MS"/>
              </a:rPr>
              <a:t>It is a </a:t>
            </a: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coverter</a:t>
            </a:r>
            <a:r>
              <a:rPr lang="en" sz="2400" b="1" dirty="0">
                <a:solidFill>
                  <a:srgbClr val="434343"/>
                </a:solidFill>
                <a:latin typeface="Comic Sans MS"/>
                <a:sym typeface="Comic Sans MS"/>
              </a:rPr>
              <a:t> that </a:t>
            </a: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translates</a:t>
            </a:r>
            <a:r>
              <a:rPr lang="en" sz="2400" b="1" dirty="0">
                <a:solidFill>
                  <a:srgbClr val="434343"/>
                </a:solidFill>
                <a:latin typeface="Comic Sans MS"/>
                <a:sym typeface="Comic Sans MS"/>
              </a:rPr>
              <a:t> the program </a:t>
            </a: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from one language </a:t>
            </a:r>
            <a:r>
              <a:rPr lang="en" sz="2400" b="1" dirty="0">
                <a:solidFill>
                  <a:srgbClr val="434343"/>
                </a:solidFill>
                <a:latin typeface="Comic Sans MS"/>
                <a:sym typeface="Comic Sans MS"/>
              </a:rPr>
              <a:t>to </a:t>
            </a: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other</a:t>
            </a:r>
            <a:r>
              <a:rPr lang="en" sz="2400" b="1" dirty="0">
                <a:solidFill>
                  <a:srgbClr val="434343"/>
                </a:solidFill>
                <a:latin typeface="Comic Sans MS"/>
                <a:sym typeface="Comic Sans MS"/>
              </a:rPr>
              <a:t>. </a:t>
            </a:r>
            <a:endParaRPr dirty="0"/>
          </a:p>
        </p:txBody>
      </p:sp>
      <p:sp>
        <p:nvSpPr>
          <p:cNvPr id="327" name="Google Shape;327;p17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5714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8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4" name="Google Shape;334;p18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5" name="Google Shape;335;p18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6" name="Google Shape;336;p18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Types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Programming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Languages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7" name="Google Shape;337;p18"/>
          <p:cNvSpPr txBox="1"/>
          <p:nvPr/>
        </p:nvSpPr>
        <p:spPr>
          <a:xfrm>
            <a:off x="2257703" y="1583932"/>
            <a:ext cx="4075005" cy="553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High-Level Languages</a:t>
            </a:r>
            <a:endParaRPr sz="2400" b="1" i="0" u="none" strike="noStrike" cap="none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8" name="Google Shape;338;p18"/>
          <p:cNvSpPr txBox="1"/>
          <p:nvPr/>
        </p:nvSpPr>
        <p:spPr>
          <a:xfrm>
            <a:off x="2273358" y="2145159"/>
            <a:ext cx="4010710" cy="55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Low-Level Languages</a:t>
            </a:r>
            <a:endParaRPr sz="2400" b="1" i="0" u="none" strike="noStrike" cap="none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9" name="Google Shape;339;p18"/>
          <p:cNvSpPr txBox="1"/>
          <p:nvPr/>
        </p:nvSpPr>
        <p:spPr>
          <a:xfrm>
            <a:off x="375499" y="794576"/>
            <a:ext cx="8261685" cy="709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There are two types of </a:t>
            </a:r>
            <a:r>
              <a:rPr lang="en" sz="24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programming languages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sz="2400" b="1" i="0" u="none" strike="noStrike" cap="none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0" name="Google Shape;34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464084" y="1211179"/>
            <a:ext cx="1888416" cy="355500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8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074" name="Picture 2" descr="The concept of writing code in any programming languages. The concept of writing code in any programming languages. Personal computer with program code and circle php, c+, js, python, swift. Vector illustration isolated python language stock illustrations">
            <a:extLst>
              <a:ext uri="{FF2B5EF4-FFF2-40B4-BE49-F238E27FC236}">
                <a16:creationId xmlns:a16="http://schemas.microsoft.com/office/drawing/2014/main" xmlns="" id="{61AAD456-85CE-4DB8-8EE0-0599A448A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4" y="1491621"/>
            <a:ext cx="2539604" cy="16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9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8" name="Google Shape;348;p19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9" name="Google Shape;349;p19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" name="Google Shape;350;p19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High Level Languages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1" name="Google Shape;351;p19"/>
          <p:cNvSpPr txBox="1"/>
          <p:nvPr/>
        </p:nvSpPr>
        <p:spPr>
          <a:xfrm>
            <a:off x="368968" y="978569"/>
            <a:ext cx="6176212" cy="1171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High-level language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a type of programming language that is understandable by us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humans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/>
          </a:p>
        </p:txBody>
      </p:sp>
      <p:pic>
        <p:nvPicPr>
          <p:cNvPr id="352" name="Google Shape;35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464084" y="1211179"/>
            <a:ext cx="1888416" cy="3555008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9"/>
          <p:cNvSpPr txBox="1"/>
          <p:nvPr/>
        </p:nvSpPr>
        <p:spPr>
          <a:xfrm>
            <a:off x="375500" y="2172285"/>
            <a:ext cx="6176212" cy="1171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Examples include languages such as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C++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Python</a:t>
            </a:r>
            <a:endParaRPr/>
          </a:p>
        </p:txBody>
      </p:sp>
      <p:sp>
        <p:nvSpPr>
          <p:cNvPr id="354" name="Google Shape;354;p19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0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1" name="Google Shape;361;p20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62" name="Google Shape;362;p20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3" name="Google Shape;363;p20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Low Level Languages 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4" name="Google Shape;364;p20"/>
          <p:cNvSpPr txBox="1"/>
          <p:nvPr/>
        </p:nvSpPr>
        <p:spPr>
          <a:xfrm>
            <a:off x="368967" y="978568"/>
            <a:ext cx="6208293" cy="116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" sz="24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Low-level language 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a type of language that is understandable by </a:t>
            </a:r>
            <a:r>
              <a:rPr lang="en" sz="24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computers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dirty="0"/>
          </a:p>
        </p:txBody>
      </p:sp>
      <p:pic>
        <p:nvPicPr>
          <p:cNvPr id="365" name="Google Shape;36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464084" y="1211179"/>
            <a:ext cx="1888416" cy="3555008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0"/>
          <p:cNvSpPr txBox="1"/>
          <p:nvPr/>
        </p:nvSpPr>
        <p:spPr>
          <a:xfrm>
            <a:off x="368966" y="2143260"/>
            <a:ext cx="6208293" cy="93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includes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assembly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language and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binary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language</a:t>
            </a:r>
            <a:endParaRPr/>
          </a:p>
        </p:txBody>
      </p:sp>
      <p:sp>
        <p:nvSpPr>
          <p:cNvPr id="367" name="Google Shape;367;p20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p17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1" name="Google Shape;321;p17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Source code vs Object Code </a:t>
            </a:r>
            <a:endParaRPr sz="36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3" name="Google Shape;323;p17"/>
          <p:cNvSpPr txBox="1"/>
          <p:nvPr/>
        </p:nvSpPr>
        <p:spPr>
          <a:xfrm>
            <a:off x="368968" y="978569"/>
            <a:ext cx="8094732" cy="987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program</a:t>
            </a:r>
            <a:r>
              <a:rPr lang="en" sz="24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written in </a:t>
            </a: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 level language </a:t>
            </a:r>
            <a:r>
              <a:rPr lang="en" sz="24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called the </a:t>
            </a: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Source code</a:t>
            </a:r>
            <a:r>
              <a:rPr lang="en" sz="24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2400" b="1" i="0" u="none" strike="noStrike" cap="none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24" name="Google Shape;324;p17"/>
          <p:cNvSpPr txBox="1"/>
          <p:nvPr/>
        </p:nvSpPr>
        <p:spPr>
          <a:xfrm>
            <a:off x="375499" y="2044319"/>
            <a:ext cx="8094731" cy="91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-US" sz="24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-US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program</a:t>
            </a:r>
            <a:r>
              <a:rPr lang="en-US" sz="24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written in </a:t>
            </a:r>
            <a:r>
              <a:rPr lang="en-US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low level language</a:t>
            </a:r>
            <a:r>
              <a:rPr lang="en-US" sz="24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called the </a:t>
            </a:r>
            <a:r>
              <a:rPr lang="en-US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Object code</a:t>
            </a:r>
            <a:r>
              <a:rPr lang="en-US" sz="24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</a:p>
        </p:txBody>
      </p:sp>
      <p:sp>
        <p:nvSpPr>
          <p:cNvPr id="327" name="Google Shape;327;p17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026617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21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5" name="Google Shape;375;p21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6" name="Google Shape;376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Activity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7" name="Google Shape;377;p21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78" name="Google Shape;37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151914" y="1307494"/>
            <a:ext cx="1794110" cy="355745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1"/>
          <p:cNvSpPr txBox="1"/>
          <p:nvPr/>
        </p:nvSpPr>
        <p:spPr>
          <a:xfrm>
            <a:off x="118289" y="841246"/>
            <a:ext cx="7156089" cy="173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 panose="020B0604020202020204" pitchFamily="34" charset="0"/>
              <a:buChar char="•"/>
            </a:pPr>
            <a:r>
              <a:rPr lang="en" sz="2400" b="1" dirty="0">
                <a:solidFill>
                  <a:srgbClr val="434343"/>
                </a:solidFill>
                <a:latin typeface="Comic Sans MS"/>
                <a:sym typeface="Comic Sans MS"/>
              </a:rPr>
              <a:t>Why do you think t</a:t>
            </a:r>
            <a:r>
              <a:rPr lang="en-US" sz="2400" b="1" dirty="0">
                <a:solidFill>
                  <a:srgbClr val="434343"/>
                </a:solidFill>
                <a:latin typeface="Comic Sans MS"/>
                <a:sym typeface="Comic Sans MS"/>
              </a:rPr>
              <a:t>ha</a:t>
            </a:r>
            <a:r>
              <a:rPr lang="en" sz="2400" b="1" dirty="0">
                <a:solidFill>
                  <a:srgbClr val="434343"/>
                </a:solidFill>
                <a:latin typeface="Comic Sans MS"/>
                <a:sym typeface="Comic Sans MS"/>
              </a:rPr>
              <a:t>t </a:t>
            </a:r>
            <a:r>
              <a:rPr lang="en" sz="2400" b="1" dirty="0">
                <a:solidFill>
                  <a:srgbClr val="D15A12"/>
                </a:solidFill>
                <a:latin typeface="Comic Sans MS"/>
                <a:sym typeface="Comic Sans MS"/>
              </a:rPr>
              <a:t>we needed to develop </a:t>
            </a:r>
            <a:r>
              <a:rPr lang="en" sz="2400" b="1" dirty="0">
                <a:solidFill>
                  <a:srgbClr val="434343"/>
                </a:solidFill>
                <a:latin typeface="Comic Sans MS"/>
                <a:sym typeface="Comic Sans MS"/>
              </a:rPr>
              <a:t>the</a:t>
            </a:r>
            <a:r>
              <a:rPr lang="en" sz="2400" b="1" dirty="0">
                <a:solidFill>
                  <a:srgbClr val="D15A12"/>
                </a:solidFill>
                <a:latin typeface="Comic Sans MS"/>
                <a:sym typeface="Comic Sans MS"/>
              </a:rPr>
              <a:t> </a:t>
            </a:r>
            <a:r>
              <a:rPr lang="en-US" sz="2400" b="1" dirty="0">
                <a:solidFill>
                  <a:srgbClr val="D15A12"/>
                </a:solidFill>
                <a:latin typeface="Comic Sans MS"/>
                <a:sym typeface="Comic Sans MS"/>
              </a:rPr>
              <a:t>High-Level</a:t>
            </a:r>
            <a:r>
              <a:rPr lang="en" sz="2400" b="1" dirty="0">
                <a:solidFill>
                  <a:srgbClr val="D15A12"/>
                </a:solidFill>
                <a:latin typeface="Comic Sans MS"/>
                <a:sym typeface="Comic Sans MS"/>
              </a:rPr>
              <a:t> Languages</a:t>
            </a:r>
            <a:r>
              <a:rPr lang="en" sz="2400" b="1" dirty="0">
                <a:solidFill>
                  <a:srgbClr val="434343"/>
                </a:solidFill>
                <a:latin typeface="Comic Sans MS"/>
                <a:sym typeface="Comic Sans MS"/>
              </a:rPr>
              <a:t> when we had the </a:t>
            </a:r>
            <a:r>
              <a:rPr lang="en-US" sz="2400" b="1" dirty="0">
                <a:solidFill>
                  <a:srgbClr val="D15A12"/>
                </a:solidFill>
                <a:latin typeface="Comic Sans MS"/>
                <a:sym typeface="Comic Sans MS"/>
              </a:rPr>
              <a:t>Low-Level</a:t>
            </a:r>
            <a:r>
              <a:rPr lang="en" sz="2400" b="1" dirty="0">
                <a:solidFill>
                  <a:srgbClr val="D15A12"/>
                </a:solidFill>
                <a:latin typeface="Comic Sans MS"/>
                <a:sym typeface="Comic Sans MS"/>
              </a:rPr>
              <a:t> Languages </a:t>
            </a:r>
            <a:r>
              <a:rPr lang="en" sz="2400" b="1" dirty="0">
                <a:solidFill>
                  <a:srgbClr val="434343"/>
                </a:solidFill>
                <a:latin typeface="Comic Sans MS"/>
                <a:sym typeface="Comic Sans MS"/>
              </a:rPr>
              <a:t>?</a:t>
            </a:r>
            <a:endParaRPr sz="2400" b="1" dirty="0">
              <a:solidFill>
                <a:srgbClr val="434343"/>
              </a:solidFill>
              <a:latin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Why do we need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Computers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? (Why)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81" name="Google Shape;81;p3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2" name="Google Shape;82;p3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p3"/>
          <p:cNvSpPr/>
          <p:nvPr/>
        </p:nvSpPr>
        <p:spPr>
          <a:xfrm>
            <a:off x="0" y="4891577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 txBox="1">
            <a:spLocks noGrp="1"/>
          </p:cNvSpPr>
          <p:nvPr>
            <p:ph type="subTitle" idx="1"/>
          </p:nvPr>
        </p:nvSpPr>
        <p:spPr>
          <a:xfrm>
            <a:off x="418649" y="953434"/>
            <a:ext cx="8268151" cy="127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67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Comic Sans MS"/>
              <a:buChar char="●"/>
            </a:pPr>
            <a:r>
              <a:rPr lang="en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need computers to </a:t>
            </a:r>
            <a:r>
              <a:rPr lang="en" sz="25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perform</a:t>
            </a:r>
            <a:r>
              <a:rPr lang="en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different </a:t>
            </a:r>
            <a:r>
              <a:rPr lang="en" sz="25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daily routine tasks</a:t>
            </a:r>
            <a:r>
              <a:rPr lang="en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67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Comic Sans MS"/>
              <a:buChar char="●"/>
            </a:pPr>
            <a:r>
              <a:rPr lang="en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ability of the computer </a:t>
            </a:r>
            <a:r>
              <a:rPr lang="en" sz="25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store, retrieve</a:t>
            </a:r>
            <a:r>
              <a:rPr lang="en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and </a:t>
            </a:r>
            <a:r>
              <a:rPr lang="en" sz="25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process data</a:t>
            </a:r>
            <a:r>
              <a:rPr lang="en" sz="24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seconds makes is desirable to every person.</a:t>
            </a:r>
            <a:endParaRPr sz="24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5" name="Google Shape;8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3066550" y="2688486"/>
            <a:ext cx="2276725" cy="22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3"/>
          <p:cNvSpPr txBox="1"/>
          <p:nvPr/>
        </p:nvSpPr>
        <p:spPr>
          <a:xfrm>
            <a:off x="1827284" y="2274486"/>
            <a:ext cx="20505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only I had a </a:t>
            </a:r>
            <a:r>
              <a:rPr lang="en" sz="1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machine, </a:t>
            </a:r>
            <a:r>
              <a:rPr lang="en" sz="1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solve my </a:t>
            </a:r>
            <a:r>
              <a:rPr lang="en" sz="1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problems</a:t>
            </a:r>
            <a:endParaRPr sz="1400" b="1" i="0" u="none" strike="noStrike" cap="none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7" name="Google Shape;87;p3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2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22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1" name="Google Shape;391;p22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2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r>
              <a:rPr lang="en" sz="32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Background </a:t>
            </a:r>
            <a:r>
              <a:rPr lang="en" sz="32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</a:t>
            </a:r>
            <a:r>
              <a:rPr lang="en" sz="32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Python Language</a:t>
            </a:r>
            <a:endParaRPr sz="36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3" name="Google Shape;393;p22"/>
          <p:cNvSpPr txBox="1"/>
          <p:nvPr/>
        </p:nvSpPr>
        <p:spPr>
          <a:xfrm>
            <a:off x="368965" y="877930"/>
            <a:ext cx="6649441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Invented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Netherlands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early 90s </a:t>
            </a:r>
            <a:endParaRPr sz="2400" b="1" i="0" u="none" strike="noStrike" cap="none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94" name="Google Shape;394;p22"/>
          <p:cNvSpPr txBox="1"/>
          <p:nvPr/>
        </p:nvSpPr>
        <p:spPr>
          <a:xfrm>
            <a:off x="375499" y="1392859"/>
            <a:ext cx="6466459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Guido Van Rossum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its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inventor </a:t>
            </a:r>
            <a:endParaRPr/>
          </a:p>
        </p:txBody>
      </p:sp>
      <p:sp>
        <p:nvSpPr>
          <p:cNvPr id="396" name="Google Shape;396;p22"/>
          <p:cNvSpPr txBox="1"/>
          <p:nvPr/>
        </p:nvSpPr>
        <p:spPr>
          <a:xfrm>
            <a:off x="383505" y="1960824"/>
            <a:ext cx="6634901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Open Source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from day one</a:t>
            </a:r>
            <a:endParaRPr/>
          </a:p>
        </p:txBody>
      </p:sp>
      <p:pic>
        <p:nvPicPr>
          <p:cNvPr id="397" name="Google Shape;39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0716" y="877930"/>
            <a:ext cx="2019817" cy="3987014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2"/>
          <p:cNvSpPr txBox="1"/>
          <p:nvPr/>
        </p:nvSpPr>
        <p:spPr>
          <a:xfrm>
            <a:off x="472196" y="2486204"/>
            <a:ext cx="7014496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has been </a:t>
            </a:r>
            <a:r>
              <a:rPr lang="en" sz="24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adopted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24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worldwide</a:t>
            </a:r>
            <a:endParaRPr dirty="0"/>
          </a:p>
        </p:txBody>
      </p:sp>
      <p:sp>
        <p:nvSpPr>
          <p:cNvPr id="399" name="Google Shape;399;p22"/>
          <p:cNvSpPr txBox="1"/>
          <p:nvPr/>
        </p:nvSpPr>
        <p:spPr>
          <a:xfrm>
            <a:off x="361663" y="3054169"/>
            <a:ext cx="6634901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number of users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increased rapidly</a:t>
            </a:r>
            <a:endParaRPr/>
          </a:p>
        </p:txBody>
      </p:sp>
      <p:sp>
        <p:nvSpPr>
          <p:cNvPr id="400" name="Google Shape;400;p22"/>
          <p:cNvSpPr txBox="1"/>
          <p:nvPr/>
        </p:nvSpPr>
        <p:spPr>
          <a:xfrm>
            <a:off x="616759" y="3622134"/>
            <a:ext cx="6725370" cy="101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Popularity left behind </a:t>
            </a:r>
            <a:r>
              <a:rPr lang="en" sz="24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top programming languages 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such as Java and C++</a:t>
            </a:r>
            <a:endParaRPr dirty="0"/>
          </a:p>
        </p:txBody>
      </p:sp>
      <p:sp>
        <p:nvSpPr>
          <p:cNvPr id="401" name="Google Shape;401;p22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098" name="Picture 2" descr="Snake python Snake python, snake ornament, lettering python computer code stock illustrations">
            <a:extLst>
              <a:ext uri="{FF2B5EF4-FFF2-40B4-BE49-F238E27FC236}">
                <a16:creationId xmlns:a16="http://schemas.microsoft.com/office/drawing/2014/main" xmlns="" id="{51B27648-CB75-4B56-8D5D-402265271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540" y="42061"/>
            <a:ext cx="1608304" cy="82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3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8" name="Google Shape;408;p23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9" name="Google Shape;409;p23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3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Why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learn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Python Language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1" name="Google Shape;411;p23"/>
          <p:cNvSpPr txBox="1"/>
          <p:nvPr/>
        </p:nvSpPr>
        <p:spPr>
          <a:xfrm>
            <a:off x="185797" y="741700"/>
            <a:ext cx="7733558" cy="897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Python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the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number 1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programming </a:t>
            </a:r>
            <a:r>
              <a:rPr lang="en" sz="2400" b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language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the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2021 ranking of programming </a:t>
            </a:r>
            <a:r>
              <a:rPr lang="en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languages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12" name="Google Shape;412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0716" y="877930"/>
            <a:ext cx="2019817" cy="398701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3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14" name="Google Shape;41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509" y="1639638"/>
            <a:ext cx="5254134" cy="308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4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1" name="Google Shape;421;p24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2" name="Google Shape;422;p24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3" name="Google Shape;423;p24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Applications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Python Language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4" name="Google Shape;424;p24"/>
          <p:cNvSpPr txBox="1"/>
          <p:nvPr/>
        </p:nvSpPr>
        <p:spPr>
          <a:xfrm>
            <a:off x="368965" y="877930"/>
            <a:ext cx="6649441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Artificial Intelligence</a:t>
            </a:r>
            <a:endParaRPr sz="2400" b="1" i="0" u="none" strike="noStrike" cap="none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5" name="Google Shape;425;p24"/>
          <p:cNvSpPr txBox="1"/>
          <p:nvPr/>
        </p:nvSpPr>
        <p:spPr>
          <a:xfrm>
            <a:off x="375500" y="1355495"/>
            <a:ext cx="6466459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Machine Learning</a:t>
            </a:r>
            <a:endParaRPr/>
          </a:p>
        </p:txBody>
      </p:sp>
      <p:sp>
        <p:nvSpPr>
          <p:cNvPr id="426" name="Google Shape;426;p24"/>
          <p:cNvSpPr txBox="1"/>
          <p:nvPr/>
        </p:nvSpPr>
        <p:spPr>
          <a:xfrm>
            <a:off x="375500" y="1809116"/>
            <a:ext cx="6755216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Web based Applications</a:t>
            </a:r>
            <a:endParaRPr/>
          </a:p>
        </p:txBody>
      </p:sp>
      <p:sp>
        <p:nvSpPr>
          <p:cNvPr id="427" name="Google Shape;427;p24"/>
          <p:cNvSpPr txBox="1"/>
          <p:nvPr/>
        </p:nvSpPr>
        <p:spPr>
          <a:xfrm>
            <a:off x="361664" y="2275948"/>
            <a:ext cx="6634901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Scientific Applications </a:t>
            </a:r>
            <a:endParaRPr dirty="0"/>
          </a:p>
        </p:txBody>
      </p:sp>
      <p:pic>
        <p:nvPicPr>
          <p:cNvPr id="428" name="Google Shape;4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0716" y="877930"/>
            <a:ext cx="2019817" cy="398701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4"/>
          <p:cNvSpPr txBox="1"/>
          <p:nvPr/>
        </p:nvSpPr>
        <p:spPr>
          <a:xfrm>
            <a:off x="361664" y="2729569"/>
            <a:ext cx="7014496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 Administration</a:t>
            </a:r>
            <a:endParaRPr sz="2400" b="1" i="0" u="none" strike="noStrike" cap="none" dirty="0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30" name="Google Shape;430;p24"/>
          <p:cNvSpPr txBox="1"/>
          <p:nvPr/>
        </p:nvSpPr>
        <p:spPr>
          <a:xfrm>
            <a:off x="361663" y="3207932"/>
            <a:ext cx="7391281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Graphical User Interface 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based Applications</a:t>
            </a:r>
            <a:endParaRPr dirty="0"/>
          </a:p>
        </p:txBody>
      </p:sp>
      <p:sp>
        <p:nvSpPr>
          <p:cNvPr id="431" name="Google Shape;431;p24"/>
          <p:cNvSpPr txBox="1"/>
          <p:nvPr/>
        </p:nvSpPr>
        <p:spPr>
          <a:xfrm>
            <a:off x="383505" y="3656398"/>
            <a:ext cx="6725370" cy="561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Gaming Applications</a:t>
            </a:r>
            <a:endParaRPr/>
          </a:p>
        </p:txBody>
      </p:sp>
      <p:sp>
        <p:nvSpPr>
          <p:cNvPr id="432" name="Google Shape;432;p24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33" name="Google Shape;433;p24"/>
          <p:cNvSpPr txBox="1"/>
          <p:nvPr/>
        </p:nvSpPr>
        <p:spPr>
          <a:xfrm>
            <a:off x="368965" y="4078084"/>
            <a:ext cx="6725370" cy="561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Database Programming 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</a:t>
            </a:r>
            <a:r>
              <a:rPr lang="en" sz="24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much more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5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0" name="Google Shape;440;p25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1" name="Google Shape;441;p25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2" name="Google Shape;442;p25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Features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Python Language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43" name="Google Shape;443;p25"/>
          <p:cNvSpPr txBox="1"/>
          <p:nvPr/>
        </p:nvSpPr>
        <p:spPr>
          <a:xfrm>
            <a:off x="368965" y="877930"/>
            <a:ext cx="6649441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a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 level programming language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44" name="Google Shape;444;p25"/>
          <p:cNvSpPr txBox="1"/>
          <p:nvPr/>
        </p:nvSpPr>
        <p:spPr>
          <a:xfrm>
            <a:off x="375499" y="1392859"/>
            <a:ext cx="6466459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Open source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community driven</a:t>
            </a:r>
            <a:endParaRPr/>
          </a:p>
        </p:txBody>
      </p:sp>
      <p:sp>
        <p:nvSpPr>
          <p:cNvPr id="445" name="Google Shape;445;p25"/>
          <p:cNvSpPr txBox="1"/>
          <p:nvPr/>
        </p:nvSpPr>
        <p:spPr>
          <a:xfrm>
            <a:off x="375500" y="1905874"/>
            <a:ext cx="6472992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Dynamically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Typed </a:t>
            </a:r>
            <a:endParaRPr/>
          </a:p>
        </p:txBody>
      </p:sp>
      <p:sp>
        <p:nvSpPr>
          <p:cNvPr id="446" name="Google Shape;446;p25"/>
          <p:cNvSpPr txBox="1"/>
          <p:nvPr/>
        </p:nvSpPr>
        <p:spPr>
          <a:xfrm>
            <a:off x="361666" y="2385679"/>
            <a:ext cx="6634901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Multi-Purpose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(Web, Applications etc.)</a:t>
            </a:r>
            <a:endParaRPr/>
          </a:p>
        </p:txBody>
      </p:sp>
      <p:pic>
        <p:nvPicPr>
          <p:cNvPr id="447" name="Google Shape;44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0716" y="877930"/>
            <a:ext cx="2019817" cy="3987014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5"/>
          <p:cNvSpPr txBox="1"/>
          <p:nvPr/>
        </p:nvSpPr>
        <p:spPr>
          <a:xfrm>
            <a:off x="361665" y="2860485"/>
            <a:ext cx="6634901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Object Oriented Language  </a:t>
            </a:r>
            <a:endParaRPr/>
          </a:p>
        </p:txBody>
      </p:sp>
      <p:sp>
        <p:nvSpPr>
          <p:cNvPr id="449" name="Google Shape;449;p25"/>
          <p:cNvSpPr txBox="1"/>
          <p:nvPr/>
        </p:nvSpPr>
        <p:spPr>
          <a:xfrm>
            <a:off x="361664" y="3335291"/>
            <a:ext cx="6634901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Interpreted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Language (line by line)</a:t>
            </a:r>
            <a:endParaRPr/>
          </a:p>
        </p:txBody>
      </p:sp>
      <p:sp>
        <p:nvSpPr>
          <p:cNvPr id="450" name="Google Shape;450;p25"/>
          <p:cNvSpPr txBox="1"/>
          <p:nvPr/>
        </p:nvSpPr>
        <p:spPr>
          <a:xfrm>
            <a:off x="383505" y="3816134"/>
            <a:ext cx="6634901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Cross-Platform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(Windows, Linux etc.)</a:t>
            </a:r>
            <a:endParaRPr/>
          </a:p>
        </p:txBody>
      </p:sp>
      <p:sp>
        <p:nvSpPr>
          <p:cNvPr id="451" name="Google Shape;451;p25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6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8" name="Google Shape;458;p26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9" name="Google Shape;459;p26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0" name="Google Shape;460;p26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Advantages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Python Language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61" name="Google Shape;461;p26"/>
          <p:cNvSpPr txBox="1"/>
          <p:nvPr/>
        </p:nvSpPr>
        <p:spPr>
          <a:xfrm>
            <a:off x="368965" y="877930"/>
            <a:ext cx="6649441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is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Easy to learn and use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62" name="Google Shape;462;p26"/>
          <p:cNvSpPr txBox="1"/>
          <p:nvPr/>
        </p:nvSpPr>
        <p:spPr>
          <a:xfrm>
            <a:off x="375499" y="1392859"/>
            <a:ext cx="6466459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Provides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GUI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Support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</p:txBody>
      </p:sp>
      <p:sp>
        <p:nvSpPr>
          <p:cNvPr id="463" name="Google Shape;463;p26"/>
          <p:cNvSpPr txBox="1"/>
          <p:nvPr/>
        </p:nvSpPr>
        <p:spPr>
          <a:xfrm>
            <a:off x="375500" y="1905874"/>
            <a:ext cx="6472992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Provides Large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Standard Libraries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64" name="Google Shape;464;p26"/>
          <p:cNvSpPr txBox="1"/>
          <p:nvPr/>
        </p:nvSpPr>
        <p:spPr>
          <a:xfrm>
            <a:off x="361666" y="2385679"/>
            <a:ext cx="6634901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Easily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Integrated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/>
          </a:p>
        </p:txBody>
      </p:sp>
      <p:pic>
        <p:nvPicPr>
          <p:cNvPr id="465" name="Google Shape;46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0716" y="877930"/>
            <a:ext cx="2019817" cy="398701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26"/>
          <p:cNvSpPr txBox="1"/>
          <p:nvPr/>
        </p:nvSpPr>
        <p:spPr>
          <a:xfrm>
            <a:off x="361665" y="2860485"/>
            <a:ext cx="6634901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Extendable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Language</a:t>
            </a:r>
            <a:endParaRPr sz="2400" b="1" i="0" u="none" strike="noStrike" cap="none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67" name="Google Shape;467;p26"/>
          <p:cNvSpPr txBox="1"/>
          <p:nvPr/>
        </p:nvSpPr>
        <p:spPr>
          <a:xfrm>
            <a:off x="361664" y="3335291"/>
            <a:ext cx="6634901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Fast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Debugging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(line by line)</a:t>
            </a:r>
            <a:endParaRPr/>
          </a:p>
        </p:txBody>
      </p:sp>
      <p:sp>
        <p:nvSpPr>
          <p:cNvPr id="468" name="Google Shape;468;p26"/>
          <p:cNvSpPr txBox="1"/>
          <p:nvPr/>
        </p:nvSpPr>
        <p:spPr>
          <a:xfrm>
            <a:off x="383505" y="3816134"/>
            <a:ext cx="6634901" cy="56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Expressive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(Understandable &amp; Readable)</a:t>
            </a:r>
            <a:endParaRPr/>
          </a:p>
        </p:txBody>
      </p:sp>
      <p:sp>
        <p:nvSpPr>
          <p:cNvPr id="469" name="Google Shape;469;p26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Learning Objective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1"/>
          </p:nvPr>
        </p:nvSpPr>
        <p:spPr>
          <a:xfrm>
            <a:off x="529389" y="1363579"/>
            <a:ext cx="6805186" cy="261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this lecture, we learnt about </a:t>
            </a:r>
            <a:r>
              <a:rPr lang="en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computers and its components</a:t>
            </a: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and </a:t>
            </a:r>
            <a:r>
              <a:rPr lang="en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input</a:t>
            </a: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processing</a:t>
            </a: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and </a:t>
            </a:r>
            <a:r>
              <a:rPr lang="en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</a:t>
            </a: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 We also defined the </a:t>
            </a:r>
            <a:r>
              <a:rPr lang="en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need of programming languages, types of programming languages </a:t>
            </a: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learned about </a:t>
            </a:r>
            <a:r>
              <a:rPr lang="en" sz="24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Python programming language</a:t>
            </a: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  </a:t>
            </a:r>
            <a:endParaRPr sz="2400" b="1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76" name="Google Shape;476;p27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7" name="Google Shape;477;p27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8" name="Google Shape;478;p27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27" descr="https://lh6.googleusercontent.com/Stwg2tbqOCo83JT9Y2yEu1fANLsKxMflRvvFKWeYb3TAj30Y7J8pfQYVUDGIG2WD3BMDuWlfz6DL5hrDsxX3W4fH8IREFYyY_727F5f8osu4OvXyDS5QVRQH46Rs9yYkzvD9Frn_tQ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2754" y="1075690"/>
            <a:ext cx="1553592" cy="3654642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7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5" name="Google Shape;485;p28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6" name="Google Shape;486;p28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7" name="Google Shape;487;p28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" sz="3600" b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Conclusion</a:t>
            </a:r>
            <a:endParaRPr sz="3600" b="1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9" name="Google Shape;489;p28"/>
          <p:cNvSpPr txBox="1"/>
          <p:nvPr/>
        </p:nvSpPr>
        <p:spPr>
          <a:xfrm>
            <a:off x="299300" y="741700"/>
            <a:ext cx="7432278" cy="39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Char char="●"/>
            </a:pP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use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computers</a:t>
            </a: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to solve various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problems</a:t>
            </a: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sz="2400" b="1" i="0" u="none" strike="noStrike" cap="none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Char char="●"/>
            </a:pP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software</a:t>
            </a: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and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hardware</a:t>
            </a: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are the major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components</a:t>
            </a: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of the computer. </a:t>
            </a:r>
            <a:endParaRPr sz="2400" b="1" i="0" u="none" strike="noStrike" cap="none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Char char="●"/>
            </a:pP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 program computers to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do something</a:t>
            </a: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we use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programming language</a:t>
            </a: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400"/>
              <a:buFont typeface="Calibri"/>
              <a:buChar char="●"/>
            </a:pP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Python</a:t>
            </a: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a high-level programming </a:t>
            </a:r>
            <a:r>
              <a:rPr lang="en" sz="24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language</a:t>
            </a: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that is used  to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program computer</a:t>
            </a: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to perform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different tasks</a:t>
            </a: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2400" b="1" i="0" u="none" strike="noStrike" cap="none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90" name="Google Shape;490;p28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91" name="Google Shape;49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0321" y="1436914"/>
            <a:ext cx="1588286" cy="3361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9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Take Home Tasks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497" name="Google Shape;497;p29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8" name="Google Shape;498;p29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9" name="Google Shape;499;p29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9"/>
          <p:cNvSpPr txBox="1"/>
          <p:nvPr/>
        </p:nvSpPr>
        <p:spPr>
          <a:xfrm>
            <a:off x="1930760" y="936862"/>
            <a:ext cx="7156089" cy="86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 Find out about 5 most popular </a:t>
            </a:r>
            <a:r>
              <a:rPr lang="en" sz="21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older programming languages</a:t>
            </a:r>
            <a:r>
              <a:rPr lang="en" sz="21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sz="2100" b="1" i="0" u="none" strike="noStrike" cap="none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1" name="Google Shape;501;p29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/>
          </a:p>
        </p:txBody>
      </p:sp>
      <p:pic>
        <p:nvPicPr>
          <p:cNvPr id="502" name="Google Shape;50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78712"/>
            <a:ext cx="1917463" cy="3576154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9"/>
          <p:cNvSpPr txBox="1"/>
          <p:nvPr/>
        </p:nvSpPr>
        <p:spPr>
          <a:xfrm>
            <a:off x="1917462" y="1730058"/>
            <a:ext cx="7156089" cy="786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2. Find out about </a:t>
            </a:r>
            <a:r>
              <a:rPr lang="en" sz="21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5 most recent</a:t>
            </a:r>
            <a:r>
              <a:rPr lang="en" sz="21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popular </a:t>
            </a:r>
            <a:r>
              <a:rPr lang="en" sz="21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programming languages</a:t>
            </a:r>
            <a:r>
              <a:rPr lang="en" sz="21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sz="2100" b="1" i="0" u="none" strike="noStrike" cap="none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4" name="Google Shape;504;p29"/>
          <p:cNvSpPr txBox="1"/>
          <p:nvPr/>
        </p:nvSpPr>
        <p:spPr>
          <a:xfrm>
            <a:off x="1904163" y="2519939"/>
            <a:ext cx="7182685" cy="857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3. Find out the </a:t>
            </a:r>
            <a:r>
              <a:rPr lang="en" sz="21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difference</a:t>
            </a:r>
            <a:r>
              <a:rPr lang="en" sz="2100" b="1" i="0" u="none" strike="noStrike" cap="none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between </a:t>
            </a:r>
            <a:r>
              <a:rPr lang="en" sz="21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compilation </a:t>
            </a:r>
            <a:r>
              <a:rPr lang="en" sz="2100" b="1" i="0" u="none" strike="noStrike" cap="none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</a:t>
            </a:r>
            <a:r>
              <a:rPr lang="en" sz="21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execution </a:t>
            </a:r>
            <a:r>
              <a:rPr lang="en" sz="2100" b="1" i="0" u="none" strike="noStrike" cap="none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a computer program.  </a:t>
            </a:r>
            <a:endParaRPr sz="2100" b="1" i="0" u="none" strike="noStrike" cap="none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endParaRPr sz="2100" b="1" i="0" u="none" strike="noStrike" cap="none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5" name="Google Shape;505;p29"/>
          <p:cNvSpPr txBox="1"/>
          <p:nvPr/>
        </p:nvSpPr>
        <p:spPr>
          <a:xfrm>
            <a:off x="1904162" y="3280115"/>
            <a:ext cx="7239837" cy="8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4. Find out the </a:t>
            </a:r>
            <a:r>
              <a:rPr lang="en" sz="21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difference</a:t>
            </a:r>
            <a:r>
              <a:rPr lang="en" sz="2100" b="1" i="0" u="none" strike="noStrike" cap="none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between </a:t>
            </a:r>
            <a:r>
              <a:rPr lang="en" sz="21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compiler</a:t>
            </a:r>
            <a:r>
              <a:rPr lang="en" sz="2100" b="1" i="0" u="none" strike="noStrike" cap="none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and </a:t>
            </a:r>
            <a:r>
              <a:rPr lang="en" sz="21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interpreter</a:t>
            </a:r>
            <a:r>
              <a:rPr lang="en" sz="2100" b="1" i="0" u="none" strike="noStrike" cap="none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sz="2100" b="1" i="0" u="none" strike="noStrike" cap="none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6" name="Google Shape;506;p29"/>
          <p:cNvSpPr txBox="1"/>
          <p:nvPr/>
        </p:nvSpPr>
        <p:spPr>
          <a:xfrm>
            <a:off x="1910813" y="4018744"/>
            <a:ext cx="7239837" cy="792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5. </a:t>
            </a:r>
            <a:r>
              <a:rPr lang="en" sz="21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Find out </a:t>
            </a:r>
            <a:r>
              <a:rPr lang="en" sz="21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five examples </a:t>
            </a:r>
            <a:r>
              <a:rPr lang="en" sz="21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</a:t>
            </a:r>
            <a:r>
              <a:rPr lang="en" sz="21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high level </a:t>
            </a:r>
            <a:r>
              <a:rPr lang="en" sz="21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</a:t>
            </a:r>
            <a:r>
              <a:rPr lang="en" sz="21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low level languages</a:t>
            </a:r>
            <a:r>
              <a:rPr lang="en" sz="2100" b="1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sz="2100" b="1" i="0" u="none" strike="noStrike" cap="none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" name="Google Shape;94;p4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4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4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Operations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Using Computers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7" name="Google Shape;97;p4"/>
          <p:cNvSpPr txBox="1"/>
          <p:nvPr/>
        </p:nvSpPr>
        <p:spPr>
          <a:xfrm>
            <a:off x="375500" y="626796"/>
            <a:ext cx="7068028" cy="853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can perform </a:t>
            </a: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various operations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by using the </a:t>
            </a:r>
            <a:r>
              <a:rPr lang="en" sz="24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computers</a:t>
            </a:r>
            <a:endParaRPr sz="2400" b="1" dirty="0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8" name="Google Shape;98;p4"/>
          <p:cNvSpPr txBox="1"/>
          <p:nvPr/>
        </p:nvSpPr>
        <p:spPr>
          <a:xfrm>
            <a:off x="1185627" y="1867930"/>
            <a:ext cx="86178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1.	Creating Documents 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9" name="Google Shape;9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858000" y="874295"/>
            <a:ext cx="2072900" cy="394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 txBox="1"/>
          <p:nvPr/>
        </p:nvSpPr>
        <p:spPr>
          <a:xfrm>
            <a:off x="1185627" y="2248530"/>
            <a:ext cx="76410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2.	Playing Games 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1" name="Google Shape;101;p4"/>
          <p:cNvSpPr txBox="1"/>
          <p:nvPr/>
        </p:nvSpPr>
        <p:spPr>
          <a:xfrm>
            <a:off x="1185627" y="2705730"/>
            <a:ext cx="76410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3.	Sending Emails and Messages 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1185627" y="3162930"/>
            <a:ext cx="76410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4.	Browsing Web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1185627" y="3647986"/>
            <a:ext cx="76410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5.	Creating and Editing Videos 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1185627" y="4035505"/>
            <a:ext cx="76410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6.	Solve mathematical problems 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511858" y="1440471"/>
            <a:ext cx="6009257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Some of these </a:t>
            </a:r>
            <a:r>
              <a:rPr lang="en" sz="2400" b="1" i="0" u="none" strike="noStrike" cap="none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operations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include</a:t>
            </a:r>
            <a:endParaRPr sz="2400" b="1" i="0" u="none" strike="noStrike" cap="none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a Machine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112" name="Google Shape;112;p5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" name="Google Shape;113;p5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4" name="Google Shape;114;p5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"/>
          <p:cNvSpPr txBox="1"/>
          <p:nvPr/>
        </p:nvSpPr>
        <p:spPr>
          <a:xfrm>
            <a:off x="375500" y="945450"/>
            <a:ext cx="87684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is a Machine that takes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Input</a:t>
            </a: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,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processes</a:t>
            </a: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on it and gives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</a:t>
            </a: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sz="2400" b="1" i="0" u="none" strike="noStrike" cap="none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2838425" y="3031838"/>
            <a:ext cx="579000" cy="28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15A12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D15A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5785300" y="2963575"/>
            <a:ext cx="579000" cy="28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15A12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D15A1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7875" y="2158699"/>
            <a:ext cx="2043024" cy="2043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625" y="2555943"/>
            <a:ext cx="2170099" cy="150570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 txBox="1"/>
          <p:nvPr/>
        </p:nvSpPr>
        <p:spPr>
          <a:xfrm>
            <a:off x="932600" y="4246463"/>
            <a:ext cx="12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Input</a:t>
            </a:r>
            <a:endParaRPr sz="14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7146550" y="4246475"/>
            <a:ext cx="1267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</a:t>
            </a:r>
            <a:endParaRPr sz="1400" b="0" i="0" u="none" strike="noStrike" cap="non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3665663" y="1738603"/>
            <a:ext cx="1871400" cy="28845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"/>
          <p:cNvSpPr txBox="1"/>
          <p:nvPr/>
        </p:nvSpPr>
        <p:spPr>
          <a:xfrm>
            <a:off x="3729888" y="1849757"/>
            <a:ext cx="1735200" cy="2677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Computer</a:t>
            </a:r>
            <a:endParaRPr sz="2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6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132;p6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6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Computing Devices</a:t>
            </a:r>
            <a:endParaRPr sz="3600" b="1" dirty="0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4" name="Google Shape;134;p6"/>
          <p:cNvSpPr txBox="1"/>
          <p:nvPr/>
        </p:nvSpPr>
        <p:spPr>
          <a:xfrm>
            <a:off x="299300" y="648240"/>
            <a:ext cx="6739173" cy="506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746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300"/>
              <a:buFont typeface="Comic Sans MS"/>
              <a:buChar char="●"/>
            </a:pPr>
            <a:r>
              <a:rPr lang="en" sz="23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There are different kinds of Computers. </a:t>
            </a:r>
            <a:endParaRPr sz="2300" b="1" i="0" u="none" strike="noStrike" cap="none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5" name="Google Shape;135;p6"/>
          <p:cNvSpPr txBox="1"/>
          <p:nvPr/>
        </p:nvSpPr>
        <p:spPr>
          <a:xfrm>
            <a:off x="80744" y="1233551"/>
            <a:ext cx="2427141" cy="43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Desktop Computers</a:t>
            </a:r>
            <a:endParaRPr sz="1100" dirty="0"/>
          </a:p>
        </p:txBody>
      </p:sp>
      <p:sp>
        <p:nvSpPr>
          <p:cNvPr id="138" name="Google Shape;138;p6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2636635" y="1229822"/>
            <a:ext cx="1678353" cy="432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Laptops</a:t>
            </a:r>
            <a:endParaRPr sz="1800" b="1" i="0" u="none" strike="noStrike" cap="none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4853308" y="1284692"/>
            <a:ext cx="1166641" cy="43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Tablets</a:t>
            </a:r>
          </a:p>
        </p:txBody>
      </p:sp>
      <p:sp>
        <p:nvSpPr>
          <p:cNvPr id="141" name="Google Shape;141;p6"/>
          <p:cNvSpPr txBox="1"/>
          <p:nvPr/>
        </p:nvSpPr>
        <p:spPr>
          <a:xfrm>
            <a:off x="6765844" y="1241795"/>
            <a:ext cx="1875894" cy="495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Smart Phones</a:t>
            </a:r>
            <a:endParaRPr sz="1100" dirty="0"/>
          </a:p>
        </p:txBody>
      </p:sp>
      <p:sp>
        <p:nvSpPr>
          <p:cNvPr id="142" name="Google Shape;142;p6"/>
          <p:cNvSpPr txBox="1"/>
          <p:nvPr/>
        </p:nvSpPr>
        <p:spPr>
          <a:xfrm>
            <a:off x="299300" y="3271913"/>
            <a:ext cx="1631156" cy="30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Smart TVs</a:t>
            </a:r>
            <a:endParaRPr dirty="0"/>
          </a:p>
        </p:txBody>
      </p:sp>
      <p:sp>
        <p:nvSpPr>
          <p:cNvPr id="143" name="Google Shape;143;p6"/>
          <p:cNvSpPr txBox="1"/>
          <p:nvPr/>
        </p:nvSpPr>
        <p:spPr>
          <a:xfrm>
            <a:off x="4465456" y="3266655"/>
            <a:ext cx="1942344" cy="450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</a:pPr>
            <a:r>
              <a:rPr lang="en" sz="18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Game Consoles</a:t>
            </a:r>
            <a:r>
              <a:rPr lang="en" sz="2400" b="1" i="0" u="none" strike="noStrike" cap="none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dirty="0"/>
          </a:p>
        </p:txBody>
      </p:sp>
      <p:pic>
        <p:nvPicPr>
          <p:cNvPr id="1026" name="Picture 2" descr="Computer, Desktop, Workstation, Office">
            <a:extLst>
              <a:ext uri="{FF2B5EF4-FFF2-40B4-BE49-F238E27FC236}">
                <a16:creationId xmlns:a16="http://schemas.microsoft.com/office/drawing/2014/main" xmlns="" id="{F634D6F7-A126-4121-BE60-6B24450B3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717245"/>
            <a:ext cx="1631156" cy="133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ptop, Black, Blue, Screen, Monitor">
            <a:extLst>
              <a:ext uri="{FF2B5EF4-FFF2-40B4-BE49-F238E27FC236}">
                <a16:creationId xmlns:a16="http://schemas.microsoft.com/office/drawing/2014/main" xmlns="" id="{58AAB781-E2A9-4FAC-BCFE-ABE6E44F2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059" y="1717244"/>
            <a:ext cx="1768170" cy="1338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ims, Laboratory Information">
            <a:extLst>
              <a:ext uri="{FF2B5EF4-FFF2-40B4-BE49-F238E27FC236}">
                <a16:creationId xmlns:a16="http://schemas.microsoft.com/office/drawing/2014/main" xmlns="" id="{9D37B2D9-5E22-4345-B034-3357ED404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545" y="1847335"/>
            <a:ext cx="1607129" cy="128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laystation, Videogames, Gamer">
            <a:extLst>
              <a:ext uri="{FF2B5EF4-FFF2-40B4-BE49-F238E27FC236}">
                <a16:creationId xmlns:a16="http://schemas.microsoft.com/office/drawing/2014/main" xmlns="" id="{A0C89500-A89C-4C93-8F21-098B39837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645" y="3464533"/>
            <a:ext cx="2013783" cy="1133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xmlns="" id="{1BB18790-A177-4AA8-9B71-86198CCEE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464" y="3432353"/>
            <a:ext cx="2013783" cy="119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Phone, Cell, Mobile, Communication">
            <a:extLst>
              <a:ext uri="{FF2B5EF4-FFF2-40B4-BE49-F238E27FC236}">
                <a16:creationId xmlns:a16="http://schemas.microsoft.com/office/drawing/2014/main" xmlns="" id="{347A39D0-323E-42D2-95F6-1E7DBB7F0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380" y="1775425"/>
            <a:ext cx="1803767" cy="128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5" grpId="0"/>
      <p:bldP spid="139" grpId="0"/>
      <p:bldP spid="140" grpId="0"/>
      <p:bldP spid="141" grpId="0"/>
      <p:bldP spid="142" grpId="0"/>
      <p:bldP spid="1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1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" name="Google Shape;374;p21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5" name="Google Shape;375;p21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6" name="Google Shape;376;p21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 dirty="0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Activity</a:t>
            </a:r>
            <a:endParaRPr sz="3600" b="1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7" name="Google Shape;377;p21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78" name="Google Shape;37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151914" y="1307494"/>
            <a:ext cx="1794110" cy="355745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1"/>
          <p:cNvSpPr txBox="1"/>
          <p:nvPr/>
        </p:nvSpPr>
        <p:spPr>
          <a:xfrm>
            <a:off x="118289" y="841247"/>
            <a:ext cx="7156089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1. Computer is also a machine !</a:t>
            </a:r>
            <a:endParaRPr sz="2100" b="1" i="0" u="none" strike="noStrike" cap="none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133563" y="1360631"/>
            <a:ext cx="7018351" cy="5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1" i="0" u="none" strike="noStrike" cap="none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2. What makes it differ</a:t>
            </a:r>
            <a:r>
              <a:rPr lang="en-US" sz="2100" b="1" i="0" u="none" strike="noStrike" cap="none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e</a:t>
            </a:r>
            <a:r>
              <a:rPr lang="en" sz="2100" b="1" i="0" u="none" strike="noStrike" cap="none" dirty="0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nt from other machines? </a:t>
            </a:r>
            <a:endParaRPr sz="2100" b="1" i="0" u="none" strike="noStrike" cap="none" dirty="0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83688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" grpId="0"/>
      <p:bldP spid="3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" name="Google Shape;150;p7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1" name="Google Shape;151;p7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7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9144000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</a:t>
            </a:r>
            <a:r>
              <a:rPr lang="en" sz="3600" b="1">
                <a:solidFill>
                  <a:srgbClr val="404040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is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3600" b="1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inside the </a:t>
            </a: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Computer?</a:t>
            </a:r>
            <a:endParaRPr sz="3600" b="1">
              <a:solidFill>
                <a:srgbClr val="D15A1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916451" y="1482388"/>
            <a:ext cx="1735200" cy="2677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Computer</a:t>
            </a: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"/>
          <p:cNvSpPr txBox="1"/>
          <p:nvPr/>
        </p:nvSpPr>
        <p:spPr>
          <a:xfrm>
            <a:off x="5744238" y="1482388"/>
            <a:ext cx="1828800" cy="2677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5875663" y="1593050"/>
            <a:ext cx="1538250" cy="111063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Hardware</a:t>
            </a:r>
            <a:endParaRPr sz="22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5875663" y="2962018"/>
            <a:ext cx="1538250" cy="1115568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2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endParaRPr sz="22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3025757" y="2357818"/>
            <a:ext cx="2521481" cy="604200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D15A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"/>
          <p:cNvSpPr txBox="1"/>
          <p:nvPr/>
        </p:nvSpPr>
        <p:spPr>
          <a:xfrm>
            <a:off x="2789462" y="1878479"/>
            <a:ext cx="2835314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combination of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9" name="Google Shape;159;p7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"/>
          <p:cNvSpPr/>
          <p:nvPr/>
        </p:nvSpPr>
        <p:spPr>
          <a:xfrm>
            <a:off x="0" y="4864944"/>
            <a:ext cx="9144000" cy="288000"/>
          </a:xfrm>
          <a:prstGeom prst="rect">
            <a:avLst/>
          </a:prstGeom>
          <a:solidFill>
            <a:srgbClr val="D15A1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" name="Google Shape;166;p8"/>
          <p:cNvCxnSpPr/>
          <p:nvPr/>
        </p:nvCxnSpPr>
        <p:spPr>
          <a:xfrm>
            <a:off x="375500" y="123950"/>
            <a:ext cx="0" cy="570000"/>
          </a:xfrm>
          <a:prstGeom prst="straightConnector1">
            <a:avLst/>
          </a:prstGeom>
          <a:noFill/>
          <a:ln w="38100" cap="flat" cmpd="sng">
            <a:solidFill>
              <a:srgbClr val="D15A1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" name="Google Shape;167;p8"/>
          <p:cNvCxnSpPr/>
          <p:nvPr/>
        </p:nvCxnSpPr>
        <p:spPr>
          <a:xfrm>
            <a:off x="299300" y="47750"/>
            <a:ext cx="0" cy="5700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" name="Google Shape;168;p8"/>
          <p:cNvSpPr txBox="1">
            <a:spLocks noGrp="1"/>
          </p:cNvSpPr>
          <p:nvPr>
            <p:ph type="title"/>
          </p:nvPr>
        </p:nvSpPr>
        <p:spPr>
          <a:xfrm>
            <a:off x="0" y="-76200"/>
            <a:ext cx="4620126" cy="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Libre Franklin Medium"/>
              <a:buNone/>
            </a:pPr>
            <a:r>
              <a:rPr lang="en" sz="3600" b="1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	Hardware</a:t>
            </a:r>
            <a:endParaRPr sz="3600" b="1">
              <a:solidFill>
                <a:srgbClr val="4040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9" name="Google Shape;169;p8"/>
          <p:cNvSpPr txBox="1"/>
          <p:nvPr/>
        </p:nvSpPr>
        <p:spPr>
          <a:xfrm>
            <a:off x="375500" y="1013962"/>
            <a:ext cx="6458437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Comic Sans MS"/>
              <a:buChar char="●"/>
            </a:pP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Hardware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are the </a:t>
            </a:r>
            <a:r>
              <a:rPr lang="en" sz="2400" b="1" i="0" u="none" strike="noStrike" cap="none">
                <a:solidFill>
                  <a:srgbClr val="D15A12"/>
                </a:solidFill>
                <a:latin typeface="Comic Sans MS"/>
                <a:ea typeface="Comic Sans MS"/>
                <a:cs typeface="Comic Sans MS"/>
                <a:sym typeface="Comic Sans MS"/>
              </a:rPr>
              <a:t>physical components </a:t>
            </a: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of the computer. The examples include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0" name="Google Shape;170;p8"/>
          <p:cNvSpPr txBox="1"/>
          <p:nvPr/>
        </p:nvSpPr>
        <p:spPr>
          <a:xfrm>
            <a:off x="1274743" y="2089105"/>
            <a:ext cx="4533384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1.	CPU  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" name="Google Shape;172;p8"/>
          <p:cNvSpPr txBox="1"/>
          <p:nvPr/>
        </p:nvSpPr>
        <p:spPr>
          <a:xfrm>
            <a:off x="1289900" y="2520443"/>
            <a:ext cx="4533384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2.	Input/Output Devices 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73" name="Google Shape;17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8424" y="200150"/>
            <a:ext cx="1381276" cy="164805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 txBox="1"/>
          <p:nvPr/>
        </p:nvSpPr>
        <p:spPr>
          <a:xfrm>
            <a:off x="1289900" y="2951781"/>
            <a:ext cx="4533384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3.	Storage Devices </a:t>
            </a:r>
            <a:endParaRPr sz="2400" b="1" i="0" u="none" strike="noStrike" cap="none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0" y="4830762"/>
            <a:ext cx="5831650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Computer Science Department, UET Lahore.  </a:t>
            </a:r>
            <a:endParaRPr sz="1800" b="0" i="0" u="none" strike="noStrike" cap="none">
              <a:solidFill>
                <a:schemeClr val="l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" name="Google Shape;188;p9">
            <a:extLst>
              <a:ext uri="{FF2B5EF4-FFF2-40B4-BE49-F238E27FC236}">
                <a16:creationId xmlns:a16="http://schemas.microsoft.com/office/drawing/2014/main" xmlns="" id="{8AB129A1-C74F-4B7C-92E5-452DADD1218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7004475" y="1932875"/>
            <a:ext cx="1553550" cy="293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1436</Words>
  <Application>Microsoft Office PowerPoint</Application>
  <PresentationFormat>On-screen Show (16:9)</PresentationFormat>
  <Paragraphs>247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Comic Sans MS</vt:lpstr>
      <vt:lpstr>Raleway</vt:lpstr>
      <vt:lpstr>Libre Franklin Medium</vt:lpstr>
      <vt:lpstr>Libre Franklin</vt:lpstr>
      <vt:lpstr>Calibri</vt:lpstr>
      <vt:lpstr>Simple Light</vt:lpstr>
      <vt:lpstr>Introduction to Computers and Python</vt:lpstr>
      <vt:lpstr>   Learning Objectives</vt:lpstr>
      <vt:lpstr>   Why do we need Computers? (Why)</vt:lpstr>
      <vt:lpstr> Operations Using Computers</vt:lpstr>
      <vt:lpstr>   Computer is a Machine</vt:lpstr>
      <vt:lpstr>   Computing Devices</vt:lpstr>
      <vt:lpstr> Activity</vt:lpstr>
      <vt:lpstr>   What is inside the Computer?</vt:lpstr>
      <vt:lpstr> Hardware</vt:lpstr>
      <vt:lpstr>   CPU: Brain of the Computer</vt:lpstr>
      <vt:lpstr> Input/Output Devices</vt:lpstr>
      <vt:lpstr> Input/Output Devices</vt:lpstr>
      <vt:lpstr> Storage Devices</vt:lpstr>
      <vt:lpstr> Software</vt:lpstr>
      <vt:lpstr> Operating System</vt:lpstr>
      <vt:lpstr> Operating System</vt:lpstr>
      <vt:lpstr> Operating System</vt:lpstr>
      <vt:lpstr> Application Programs</vt:lpstr>
      <vt:lpstr> Activity</vt:lpstr>
      <vt:lpstr> What is Data Science ?</vt:lpstr>
      <vt:lpstr> Applications of Data Science</vt:lpstr>
      <vt:lpstr> Need of Programming Languages</vt:lpstr>
      <vt:lpstr> Consider this… </vt:lpstr>
      <vt:lpstr> Complier  </vt:lpstr>
      <vt:lpstr> Types of Programming Languages</vt:lpstr>
      <vt:lpstr> High Level Languages </vt:lpstr>
      <vt:lpstr> Low Level Languages </vt:lpstr>
      <vt:lpstr> Source code vs Object Code </vt:lpstr>
      <vt:lpstr> Activity</vt:lpstr>
      <vt:lpstr> Background of Python Language</vt:lpstr>
      <vt:lpstr> Why learn Python Language</vt:lpstr>
      <vt:lpstr> Applications of Python Language</vt:lpstr>
      <vt:lpstr> Features of Python Language</vt:lpstr>
      <vt:lpstr> Advantages of Python Language</vt:lpstr>
      <vt:lpstr>   Learning Objective</vt:lpstr>
      <vt:lpstr>   Conclusion</vt:lpstr>
      <vt:lpstr>   Take Home Tasks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Computers and Python</dc:title>
  <cp:lastModifiedBy>wasi</cp:lastModifiedBy>
  <cp:revision>15</cp:revision>
  <dcterms:modified xsi:type="dcterms:W3CDTF">2021-11-30T16:12:27Z</dcterms:modified>
</cp:coreProperties>
</file>